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393" r:id="rId2"/>
    <p:sldId id="451" r:id="rId3"/>
    <p:sldId id="478" r:id="rId4"/>
    <p:sldId id="460" r:id="rId5"/>
    <p:sldId id="461" r:id="rId6"/>
    <p:sldId id="463" r:id="rId7"/>
    <p:sldId id="479" r:id="rId8"/>
    <p:sldId id="488" r:id="rId9"/>
    <p:sldId id="464" r:id="rId10"/>
    <p:sldId id="466" r:id="rId11"/>
    <p:sldId id="467" r:id="rId12"/>
    <p:sldId id="489" r:id="rId13"/>
    <p:sldId id="493" r:id="rId14"/>
    <p:sldId id="494" r:id="rId15"/>
    <p:sldId id="498" r:id="rId16"/>
    <p:sldId id="496" r:id="rId17"/>
    <p:sldId id="468" r:id="rId18"/>
    <p:sldId id="480" r:id="rId19"/>
    <p:sldId id="484" r:id="rId20"/>
    <p:sldId id="469" r:id="rId21"/>
    <p:sldId id="470" r:id="rId22"/>
    <p:sldId id="473" r:id="rId23"/>
    <p:sldId id="485" r:id="rId24"/>
    <p:sldId id="471" r:id="rId25"/>
    <p:sldId id="482" r:id="rId26"/>
    <p:sldId id="481" r:id="rId27"/>
    <p:sldId id="486" r:id="rId28"/>
    <p:sldId id="491" r:id="rId29"/>
    <p:sldId id="490" r:id="rId30"/>
    <p:sldId id="472" r:id="rId31"/>
    <p:sldId id="474" r:id="rId32"/>
    <p:sldId id="475" r:id="rId33"/>
    <p:sldId id="487" r:id="rId34"/>
    <p:sldId id="425" r:id="rId35"/>
    <p:sldId id="476" r:id="rId3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" id="{88BBB465-E12C-414C-9893-5169BFB4A87B}">
          <p14:sldIdLst>
            <p14:sldId id="393"/>
            <p14:sldId id="451"/>
            <p14:sldId id="478"/>
            <p14:sldId id="460"/>
            <p14:sldId id="461"/>
            <p14:sldId id="463"/>
            <p14:sldId id="479"/>
            <p14:sldId id="488"/>
            <p14:sldId id="464"/>
            <p14:sldId id="466"/>
            <p14:sldId id="467"/>
            <p14:sldId id="489"/>
            <p14:sldId id="493"/>
            <p14:sldId id="494"/>
            <p14:sldId id="498"/>
            <p14:sldId id="496"/>
            <p14:sldId id="468"/>
            <p14:sldId id="480"/>
            <p14:sldId id="484"/>
            <p14:sldId id="469"/>
            <p14:sldId id="470"/>
            <p14:sldId id="473"/>
            <p14:sldId id="485"/>
            <p14:sldId id="471"/>
            <p14:sldId id="482"/>
            <p14:sldId id="481"/>
            <p14:sldId id="486"/>
            <p14:sldId id="491"/>
            <p14:sldId id="490"/>
            <p14:sldId id="472"/>
            <p14:sldId id="474"/>
            <p14:sldId id="475"/>
            <p14:sldId id="487"/>
            <p14:sldId id="425"/>
            <p14:sldId id="476"/>
          </p14:sldIdLst>
        </p14:section>
        <p14:section name="Appendix" id="{12193FE6-861D-D24E-BB0B-FC740B3CAB6C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137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" initials="y" lastIdx="1" clrIdx="0">
    <p:extLst>
      <p:ext uri="{19B8F6BF-5375-455C-9EA6-DF929625EA0E}">
        <p15:presenceInfo xmlns:p15="http://schemas.microsoft.com/office/powerpoint/2012/main" userId="7fa477636f2c5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A20"/>
    <a:srgbClr val="16607D"/>
    <a:srgbClr val="6E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2" autoAdjust="0"/>
    <p:restoredTop sz="95263" autoAdjust="0"/>
  </p:normalViewPr>
  <p:slideViewPr>
    <p:cSldViewPr snapToGrid="0" snapToObjects="1">
      <p:cViewPr varScale="1">
        <p:scale>
          <a:sx n="154" d="100"/>
          <a:sy n="154" d="100"/>
        </p:scale>
        <p:origin x="330" y="15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D1915-8B5B-864A-9D73-3CCAEFEE8989}" type="datetimeFigureOut">
              <a:rPr lang="en-CN" smtClean="0"/>
              <a:t>07/14/2024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DA564-4630-D440-A400-EFFEE6CFCDC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574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3953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42059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64628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1101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4382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984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4046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2891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2546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598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9726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807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0137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3978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4013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8872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4497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8102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689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7541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374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213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4597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0008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1914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09529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5507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4544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3374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544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211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719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951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896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067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B43C85-4B5E-B54A-8DB1-99E1F94D3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23F7581-354D-734D-9B75-E42AC2FA0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N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AAA8EF2A-4B91-224A-97D4-B83D4305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86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93E69CE-D9DA-A442-89AC-FF1F31BD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/>
          <a:lstStyle>
            <a:lvl1pPr algn="ctr">
              <a:defRPr b="1" i="0"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C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F7ACD1-ABAD-3443-B6E5-EE4DC2084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918"/>
            <a:ext cx="10515600" cy="4853046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43B9933-7F55-2440-95AC-DAC1B33B7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77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6696E2B-8596-A24C-961B-4555ECFA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1564753"/>
            <a:ext cx="10515600" cy="3728494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CCE7C39-9DA4-5846-B692-BDC56C29C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95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7B13A-5EE4-7D48-BFF4-D3E7AEBE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B23D9-5D4C-3C41-A927-3C6C12CE4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9A07E-D399-F349-9966-C6D9C8E3A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19B2D-2C16-784F-8B60-0173ACC6EB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9169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hyperlink" Target="https://lwn.net/Articles/953116/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hyperlink" Target="https://github.com/Rust-for-Linux/linux/commit/90e53c5e70a69159ec255fec361f7dcf9cf36eae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www.kernel.org/doc/html/next/dev-tools/index.html" TargetMode="External"/><Relationship Id="rId5" Type="http://schemas.openxmlformats.org/officeDocument/2006/relationships/hyperlink" Target="https://events.linuxfoundation.org/wp-content/uploads/2021/01/Static-Analysis-JSMoeller-LF-Live-Mentor-Series.pdf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37.jpe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0" Type="http://schemas.openxmlformats.org/officeDocument/2006/relationships/image" Target="../media/image41.jpg"/><Relationship Id="rId4" Type="http://schemas.openxmlformats.org/officeDocument/2006/relationships/image" Target="../media/image35.jpeg"/><Relationship Id="rId9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mailto:lihongyu1999@bupt.edu.cn" TargetMode="External"/><Relationship Id="rId3" Type="http://schemas.openxmlformats.org/officeDocument/2006/relationships/notesSlide" Target="../notesSlides/notesSlide35.xml"/><Relationship Id="rId7" Type="http://schemas.openxmlformats.org/officeDocument/2006/relationships/hyperlink" Target="https://github.com/BUPT-OS/RROS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hyperlink" Target="https://github.com/Richardhongyu/rfl_empirical_tools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36.png"/><Relationship Id="rId9" Type="http://schemas.openxmlformats.org/officeDocument/2006/relationships/hyperlink" Target="mailto:lwg@uestc.edu.c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hyperlink" Target="https://www.cvedetails.com/product/47/Linux-Linux-Kernel.html?vendor_id=33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473252B-0CB3-ED4F-9234-EA898DF22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04974"/>
            <a:ext cx="12191999" cy="1639782"/>
          </a:xfrm>
        </p:spPr>
        <p:txBody>
          <a:bodyPr>
            <a:noAutofit/>
          </a:bodyPr>
          <a:lstStyle/>
          <a:p>
            <a:r>
              <a:rPr lang="en-US" altLang="zh-CN" sz="4800" b="1" dirty="0"/>
              <a:t>An Empirical Study of Rust-for-Linux: The Success, Dissatisfaction, and Compromise         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B0985B0B-C167-1F46-917B-0BB819D22FE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54050" y="3600445"/>
            <a:ext cx="10883900" cy="45005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000" b="1" baseline="300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zh-CN" altLang="en-US" sz="2000" b="1" baseline="30000" dirty="0">
                <a:latin typeface="Helvetica Neue" charset="0"/>
                <a:ea typeface="Helvetica Neue" charset="0"/>
                <a:cs typeface="Helvetica Neue" charset="0"/>
              </a:rPr>
              <a:t>*</a:t>
            </a:r>
            <a:r>
              <a:rPr lang="en-US" altLang="zh-CN" sz="2000" b="1" baseline="30000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  <a:r>
              <a:rPr lang="en-US" altLang="zh-CN" sz="2000" b="1" dirty="0"/>
              <a:t>Hongyu Li</a:t>
            </a:r>
            <a:r>
              <a:rPr lang="en-US" altLang="zh-CN" sz="2000" b="1" i="1" baseline="30000" dirty="0"/>
              <a:t>1</a:t>
            </a:r>
            <a:r>
              <a:rPr lang="en-US" altLang="zh-CN" sz="2000" b="1" dirty="0"/>
              <a:t>, </a:t>
            </a:r>
            <a:r>
              <a:rPr lang="en-US" altLang="zh-CN" sz="2000" baseline="300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zh-CN" altLang="en-US" sz="2000" baseline="30000" dirty="0">
                <a:latin typeface="Helvetica Neue" charset="0"/>
                <a:ea typeface="Helvetica Neue" charset="0"/>
                <a:cs typeface="Helvetica Neue" charset="0"/>
              </a:rPr>
              <a:t>*</a:t>
            </a:r>
            <a:r>
              <a:rPr lang="en-US" altLang="zh-CN" sz="2000" baseline="30000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  <a:r>
              <a:rPr lang="en-US" altLang="zh-CN" sz="2000" dirty="0" err="1"/>
              <a:t>Liwei</a:t>
            </a:r>
            <a:r>
              <a:rPr lang="en-US" altLang="zh-CN" sz="2000" dirty="0"/>
              <a:t> Guo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Yexuan</a:t>
            </a:r>
            <a:r>
              <a:rPr lang="en-US" altLang="zh-CN" sz="2000" dirty="0"/>
              <a:t> Yang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Shangguang</a:t>
            </a:r>
            <a:r>
              <a:rPr lang="en-US" altLang="zh-CN" sz="2000" dirty="0"/>
              <a:t> Wang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Mengwei</a:t>
            </a:r>
            <a:r>
              <a:rPr lang="en-US" altLang="zh-CN" sz="2000" dirty="0"/>
              <a:t> Xu</a:t>
            </a:r>
            <a:r>
              <a:rPr lang="en-US" altLang="zh-CN" sz="2000" baseline="30000" dirty="0"/>
              <a:t>1</a:t>
            </a:r>
          </a:p>
          <a:p>
            <a:pPr marL="0" indent="0" algn="ctr">
              <a:buNone/>
            </a:pPr>
            <a:r>
              <a:rPr lang="en-US" altLang="zh-CN" sz="2000" dirty="0"/>
              <a:t>(*) = co-primary</a:t>
            </a:r>
          </a:p>
          <a:p>
            <a:pPr marL="0" indent="0" algn="ctr">
              <a:buNone/>
            </a:pPr>
            <a:endParaRPr lang="en-US" altLang="zh-CN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4A3977-29F2-C145-B44B-E4346C604BE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835" t="22555" r="70668" b="28283"/>
          <a:stretch/>
        </p:blipFill>
        <p:spPr>
          <a:xfrm>
            <a:off x="3240200" y="5238000"/>
            <a:ext cx="1800000" cy="1620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5B55C38-5D5A-BD43-8747-84731D51EFA9}"/>
              </a:ext>
            </a:extLst>
          </p:cNvPr>
          <p:cNvSpPr txBox="1"/>
          <p:nvPr/>
        </p:nvSpPr>
        <p:spPr>
          <a:xfrm>
            <a:off x="2416904" y="4512072"/>
            <a:ext cx="34465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aseline="30000" dirty="0"/>
              <a:t>1</a:t>
            </a:r>
            <a:r>
              <a:rPr lang="en-US" altLang="zh-CN" sz="2000" dirty="0"/>
              <a:t>Beijing University of Posts and </a:t>
            </a:r>
          </a:p>
          <a:p>
            <a:pPr algn="ctr"/>
            <a:r>
              <a:rPr lang="en-US" altLang="zh-CN" sz="2000" dirty="0"/>
              <a:t>Telecommunications</a:t>
            </a:r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36C24A99-A432-41F7-A5D1-5FAEDE3BD9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AE41E94-D9EE-4923-AA89-75C5937C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1" y="5291555"/>
            <a:ext cx="1512890" cy="151289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D9CB0FF-4769-46FD-9750-4FA06AFE5CA5}"/>
              </a:ext>
            </a:extLst>
          </p:cNvPr>
          <p:cNvSpPr txBox="1"/>
          <p:nvPr/>
        </p:nvSpPr>
        <p:spPr>
          <a:xfrm>
            <a:off x="6646004" y="4512072"/>
            <a:ext cx="36182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aseline="30000" dirty="0"/>
              <a:t>2</a:t>
            </a:r>
            <a:r>
              <a:rPr lang="en-US" altLang="zh-CN" sz="2000" dirty="0"/>
              <a:t>University of Electronic Science and Technology of China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8FC7A0-0270-4419-BC57-8B6362B97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702987" cy="8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8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763639" y="1312496"/>
            <a:ext cx="969645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Development progress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Patch distribution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DAEFB6-B12C-4A7B-9624-86134F81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01" y="2192051"/>
            <a:ext cx="6799799" cy="35813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2FF89D-74AA-4BD1-80C9-04075AE7C271}"/>
              </a:ext>
            </a:extLst>
          </p:cNvPr>
          <p:cNvSpPr txBox="1"/>
          <p:nvPr/>
        </p:nvSpPr>
        <p:spPr>
          <a:xfrm>
            <a:off x="2696101" y="5835776"/>
            <a:ext cx="679979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i="1" u="sng" dirty="0"/>
              <a:t>Insight 2: RFL infrastructure has matured, with safe abstraction and drivers being the next focus.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DCC7261-F30E-4D91-B227-1E40E345EF5A}"/>
              </a:ext>
            </a:extLst>
          </p:cNvPr>
          <p:cNvSpPr txBox="1">
            <a:spLocks/>
          </p:cNvSpPr>
          <p:nvPr/>
        </p:nvSpPr>
        <p:spPr>
          <a:xfrm>
            <a:off x="1943100" y="251693"/>
            <a:ext cx="8305800" cy="8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en-US" altLang="zh-CN" sz="4000" b="1" dirty="0"/>
              <a:t>Q1: RFL development status (RQ1) </a:t>
            </a:r>
            <a:endParaRPr lang="en-US" altLang="zh-CN" sz="4000" i="1" dirty="0"/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23AB39BA-899C-4E9F-9063-7FF321C60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33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763639" y="1312496"/>
            <a:ext cx="969645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Development progress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Patch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The trend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251693"/>
            <a:ext cx="8305800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Q1: RFL development status (RQ1) </a:t>
            </a:r>
            <a:endParaRPr lang="en-US" altLang="zh-CN" sz="4000" b="1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1EE6C-55C3-4CDA-8354-382398482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25" y="2589422"/>
            <a:ext cx="6154776" cy="33457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60B8B6-FED6-4C1E-9D04-C4096916EF44}"/>
              </a:ext>
            </a:extLst>
          </p:cNvPr>
          <p:cNvSpPr txBox="1"/>
          <p:nvPr/>
        </p:nvSpPr>
        <p:spPr>
          <a:xfrm>
            <a:off x="1362075" y="6027093"/>
            <a:ext cx="94678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i="1" u="sng" dirty="0"/>
              <a:t>Insight 3: RFL is bottlenecked by code review but not by code development.</a:t>
            </a: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7FF0D354-FC60-4456-87C3-4C8DCD0FC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644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763639" y="1312496"/>
            <a:ext cx="969645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Structs safety abstraction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rust-</a:t>
            </a:r>
            <a:r>
              <a:rPr lang="en-US" altLang="zh-CN" sz="2800" dirty="0" err="1"/>
              <a:t>bindgen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layout in memory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694241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Q2: How to construct safety abstraction (RQ1) </a:t>
            </a:r>
            <a:endParaRPr lang="en-US" altLang="zh-CN" sz="4000" b="1" i="1" dirty="0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293DC157-472B-487B-8CD7-A0FE1CE9E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70B97A-F5A4-4DE0-BE19-333DEEF0C649}"/>
              </a:ext>
            </a:extLst>
          </p:cNvPr>
          <p:cNvSpPr txBox="1"/>
          <p:nvPr/>
        </p:nvSpPr>
        <p:spPr>
          <a:xfrm>
            <a:off x="963991" y="4683488"/>
            <a:ext cx="427463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#[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repr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)]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#[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derive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)]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llist_head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llist_node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B31010-6D93-4A20-81C9-14A3D1D08777}"/>
              </a:ext>
            </a:extLst>
          </p:cNvPr>
          <p:cNvSpPr txBox="1"/>
          <p:nvPr/>
        </p:nvSpPr>
        <p:spPr>
          <a:xfrm>
            <a:off x="5914245" y="4683488"/>
            <a:ext cx="54213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llist_head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mem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zeroed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6A2B4E-4240-4B58-9A14-CE3A9DE3FFC9}"/>
              </a:ext>
            </a:extLst>
          </p:cNvPr>
          <p:cNvSpPr txBox="1"/>
          <p:nvPr/>
        </p:nvSpPr>
        <p:spPr>
          <a:xfrm>
            <a:off x="3958684" y="3198046"/>
            <a:ext cx="42746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llist_head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llist_node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8737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293DC157-472B-487B-8CD7-A0FE1CE9E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FB7473-B3ED-4003-B507-0982E523A249}"/>
              </a:ext>
            </a:extLst>
          </p:cNvPr>
          <p:cNvSpPr txBox="1"/>
          <p:nvPr/>
        </p:nvSpPr>
        <p:spPr>
          <a:xfrm>
            <a:off x="2114716" y="3142164"/>
            <a:ext cx="796256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fs_parameter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      /* Parameter name */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fs_value_type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    /* The type of value here */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blob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A229EA-35EE-43B3-8A67-E3A4DF8D4431}"/>
              </a:ext>
            </a:extLst>
          </p:cNvPr>
          <p:cNvSpPr txBox="1"/>
          <p:nvPr/>
        </p:nvSpPr>
        <p:spPr>
          <a:xfrm>
            <a:off x="763639" y="1312496"/>
            <a:ext cx="9696451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Structs safety abstraction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rust-</a:t>
            </a:r>
            <a:r>
              <a:rPr lang="en-US" altLang="zh-CN" sz="2800" dirty="0" err="1"/>
              <a:t>bindgen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layout in memory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Bit field/union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E60F42-252A-41DA-99EC-D1CE791E34F4}"/>
              </a:ext>
            </a:extLst>
          </p:cNvPr>
          <p:cNvSpPr txBox="1">
            <a:spLocks/>
          </p:cNvSpPr>
          <p:nvPr/>
        </p:nvSpPr>
        <p:spPr>
          <a:xfrm>
            <a:off x="0" y="251693"/>
            <a:ext cx="10694241" cy="8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en-US" altLang="zh-CN" sz="4000"/>
              <a:t>Q2: How to construct safety abstraction (RQ1) </a:t>
            </a:r>
            <a:endParaRPr lang="en-US" altLang="zh-CN" sz="40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31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293DC157-472B-487B-8CD7-A0FE1CE9E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B7807A-6A50-4508-A418-CF28C0869861}"/>
              </a:ext>
            </a:extLst>
          </p:cNvPr>
          <p:cNvSpPr txBox="1"/>
          <p:nvPr/>
        </p:nvSpPr>
        <p:spPr>
          <a:xfrm>
            <a:off x="802885" y="3820874"/>
            <a:ext cx="109319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BindgenBitfieldUnit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7DE302-8B9B-4BA7-A93C-25337285D826}"/>
              </a:ext>
            </a:extLst>
          </p:cNvPr>
          <p:cNvSpPr txBox="1"/>
          <p:nvPr/>
        </p:nvSpPr>
        <p:spPr>
          <a:xfrm>
            <a:off x="802885" y="5197976"/>
            <a:ext cx="109319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BindgenBitfieldUnit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	pub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bit_offset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usize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bit_width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u64</a:t>
            </a:r>
            <a:endParaRPr lang="en-US" altLang="zh-CN" b="0" dirty="0">
              <a:solidFill>
                <a:srgbClr val="4B69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	pub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bit_offset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usize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bit_width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u64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AA3382-AD29-48DF-BB63-5374E58AFDFD}"/>
              </a:ext>
            </a:extLst>
          </p:cNvPr>
          <p:cNvSpPr txBox="1"/>
          <p:nvPr/>
        </p:nvSpPr>
        <p:spPr>
          <a:xfrm>
            <a:off x="763639" y="1312496"/>
            <a:ext cx="9696451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Structs safety abstraction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rust-</a:t>
            </a:r>
            <a:r>
              <a:rPr lang="en-US" altLang="zh-CN" sz="2800" dirty="0" err="1"/>
              <a:t>bindgen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layout in memory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Bit field/union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4DF4D5-443C-4BE5-B32B-44594130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694241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Q2: How to construct safety abstraction (RQ1) </a:t>
            </a:r>
            <a:endParaRPr lang="en-US" altLang="zh-CN" sz="40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904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293DC157-472B-487B-8CD7-A0FE1CE9E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250779-F704-430F-B6F4-1FC854D6AFFD}"/>
              </a:ext>
            </a:extLst>
          </p:cNvPr>
          <p:cNvSpPr txBox="1"/>
          <p:nvPr/>
        </p:nvSpPr>
        <p:spPr>
          <a:xfrm>
            <a:off x="763639" y="1312496"/>
            <a:ext cx="9696451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Structs safety abstraction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rust-</a:t>
            </a:r>
            <a:r>
              <a:rPr lang="en-US" altLang="zh-CN" sz="2800" dirty="0" err="1"/>
              <a:t>bindgen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layout in memory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Abstraction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Deref</a:t>
            </a:r>
            <a:r>
              <a:rPr lang="en-US" altLang="zh-CN" sz="2800" dirty="0"/>
              <a:t> is valid: *</a:t>
            </a:r>
            <a:r>
              <a:rPr lang="en-US" altLang="zh-CN" sz="2800" dirty="0" err="1"/>
              <a:t>ptr</a:t>
            </a:r>
            <a:r>
              <a:rPr lang="en-US" altLang="zh-CN" sz="2800" dirty="0"/>
              <a:t> -&gt; foo&lt;*mut </a:t>
            </a:r>
            <a:r>
              <a:rPr lang="en-US" altLang="zh-CN" sz="2800" dirty="0" err="1"/>
              <a:t>ptr</a:t>
            </a:r>
            <a:r>
              <a:rPr lang="en-US" altLang="zh-CN" sz="2800" dirty="0"/>
              <a:t>&gt;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1428750" lvl="2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B65ED3-8F87-4411-8C59-FF61A00FDB4F}"/>
              </a:ext>
            </a:extLst>
          </p:cNvPr>
          <p:cNvSpPr txBox="1"/>
          <p:nvPr/>
        </p:nvSpPr>
        <p:spPr>
          <a:xfrm>
            <a:off x="474871" y="3637568"/>
            <a:ext cx="1148963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i="1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/// Creates a reference to a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[`File`]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from a valid pointer.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/// </a:t>
            </a:r>
            <a:r>
              <a:rPr lang="en-US" altLang="zh-CN" b="1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# Safety</a:t>
            </a:r>
            <a:endParaRPr lang="en-US" altLang="zh-CN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/// The caller must ensure that `</a:t>
            </a:r>
            <a:r>
              <a:rPr lang="en-US" altLang="zh-CN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` is valid and remains valid for the lifetime of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/// the returned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[`File`]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instance.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crate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from_ptr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*const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bindings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1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 SAFETY: 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The safety requirements guarantee the validity of the dereference, 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    // while the `File` type being transparent makes the cast ok.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&amp;*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zh-CN" alt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B5423A-80E7-4DF5-90C2-0F874791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694241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Q2: How to construct safety abstraction (RQ1) </a:t>
            </a:r>
            <a:endParaRPr lang="en-US" altLang="zh-CN" sz="40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170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763639" y="1312496"/>
            <a:ext cx="9696451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Structs safety 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Functions safety abstraction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Functions as the members of the struct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/// # Invariants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/// # Safety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// SAFETY: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2FEA6117-D30A-4463-8769-59579AACD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456357-56C0-4E3B-A978-431B105C27D0}"/>
              </a:ext>
            </a:extLst>
          </p:cNvPr>
          <p:cNvSpPr txBox="1"/>
          <p:nvPr/>
        </p:nvSpPr>
        <p:spPr>
          <a:xfrm>
            <a:off x="351183" y="3990152"/>
            <a:ext cx="11489634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i="1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/// Returns the flags associated with the file.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///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/// The flags are a combination of the constants in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[`flags`]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u32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    // SAFETY: The file is valid because the shared reference guarantees a nonzero </a:t>
            </a:r>
            <a:r>
              <a:rPr lang="en-US" altLang="zh-CN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refcount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addr_of</a:t>
            </a:r>
            <a:r>
              <a:rPr lang="en-US" altLang="zh-CN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((*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f_flags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CN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}}</a:t>
            </a:r>
            <a:endParaRPr lang="zh-CN" alt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454524-D64A-4E6E-A7FE-381C3AA8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694241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Q2: How to construct safety abstraction (RQ1) </a:t>
            </a:r>
            <a:endParaRPr lang="en-US" altLang="zh-CN" sz="40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983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763639" y="1312496"/>
            <a:ext cx="969645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Structs safety 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Functions safety abstraction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Functions as the members of the struct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Function pointers as </a:t>
            </a:r>
            <a:r>
              <a:rPr lang="en-US" altLang="zh-CN" sz="2800" i="1" dirty="0"/>
              <a:t>trait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2FEA6117-D30A-4463-8769-59579AACD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1033A0-930C-4BBA-BE83-21486DAD67FC}"/>
              </a:ext>
            </a:extLst>
          </p:cNvPr>
          <p:cNvSpPr txBox="1"/>
          <p:nvPr/>
        </p:nvSpPr>
        <p:spPr>
          <a:xfrm>
            <a:off x="415205" y="3597897"/>
            <a:ext cx="1138582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OpsTable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VTABLE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bindings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dev_pm_ops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bindings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dev_pm_ops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suspend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suspend_callback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::&lt;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&gt;),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resume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resume_callback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::&lt;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&gt;),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freeze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freeze_callback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::&lt;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&gt;),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restore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restore_callback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::&lt;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&gt;),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    ……</a:t>
            </a:r>
            <a:endParaRPr lang="en-US" altLang="zh-CN" i="1" dirty="0">
              <a:solidFill>
                <a:srgbClr val="AAAAAA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0821AD-2B05-4E30-AA26-19F4B429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694241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Q2: How to construct safety abstraction (RQ1) </a:t>
            </a:r>
            <a:endParaRPr lang="en-US" altLang="zh-CN" sz="40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85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763639" y="1312496"/>
            <a:ext cx="4900561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Workflow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Device probe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Driver logic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Device cleanup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 Rust/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RFL abstraction </a:t>
            </a:r>
            <a:r>
              <a:rPr lang="en-US" altLang="zh-CN" sz="2800" dirty="0"/>
              <a:t> influences programing inflexibility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Q3: How to </a:t>
            </a:r>
            <a:r>
              <a:rPr lang="en-US" altLang="zh-CN" sz="4000" dirty="0" err="1"/>
              <a:t>r</a:t>
            </a:r>
            <a:r>
              <a:rPr lang="en-US" altLang="zh-CN" sz="4000" b="1" dirty="0" err="1"/>
              <a:t>ustify</a:t>
            </a:r>
            <a:r>
              <a:rPr lang="en-US" altLang="zh-CN" sz="4000" b="1" dirty="0"/>
              <a:t> device drivers (RQ1) </a:t>
            </a:r>
            <a:endParaRPr lang="en-US" altLang="zh-CN" sz="4000" b="1" i="1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47283FC-8746-4556-87AA-00042E295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522" y="1299811"/>
            <a:ext cx="5779774" cy="5136277"/>
          </a:xfrm>
          <a:prstGeom prst="rect">
            <a:avLst/>
          </a:prstGeom>
        </p:spPr>
      </p:pic>
      <p:sp>
        <p:nvSpPr>
          <p:cNvPr id="43" name="灯片编号占位符 3">
            <a:extLst>
              <a:ext uri="{FF2B5EF4-FFF2-40B4-BE49-F238E27FC236}">
                <a16:creationId xmlns:a16="http://schemas.microsoft.com/office/drawing/2014/main" id="{F414DE51-4216-4AF1-8A4B-10CEB1A8D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491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763639" y="1312496"/>
            <a:ext cx="9845094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Workflow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Rust</a:t>
            </a:r>
            <a:r>
              <a:rPr lang="en-US" altLang="zh-CN" sz="2800" dirty="0"/>
              <a:t>/RFL abstraction influences programing flexibility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Container_of</a:t>
            </a: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endParaRPr lang="en-US" altLang="zh-CN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Q3: How to </a:t>
            </a:r>
            <a:r>
              <a:rPr lang="en-US" altLang="zh-CN" sz="4000" dirty="0" err="1"/>
              <a:t>r</a:t>
            </a:r>
            <a:r>
              <a:rPr lang="en-US" altLang="zh-CN" sz="4000" b="1" dirty="0" err="1"/>
              <a:t>ustify</a:t>
            </a:r>
            <a:r>
              <a:rPr lang="en-US" altLang="zh-CN" sz="4000" b="1" dirty="0"/>
              <a:t> device drivers (RQ1) </a:t>
            </a:r>
            <a:endParaRPr lang="en-US" altLang="zh-CN" sz="4000" b="1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FC2966-757A-42C6-AD62-F136C4B8B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1" y="3222845"/>
            <a:ext cx="5224963" cy="2409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D12306-FD6E-4A2D-9980-32F2D803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460" y="3159150"/>
            <a:ext cx="5498262" cy="25366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B07776-F140-4474-93D6-8D4C6D651BE8}"/>
              </a:ext>
            </a:extLst>
          </p:cNvPr>
          <p:cNvSpPr txBox="1"/>
          <p:nvPr/>
        </p:nvSpPr>
        <p:spPr>
          <a:xfrm>
            <a:off x="1769931" y="5932114"/>
            <a:ext cx="928216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i="1" u="sng" dirty="0"/>
              <a:t>Insight 4: The major difficulty of writing safe drivers in Rust is to reconcile the inflexibility of Rust versus kernel programming conventions.</a:t>
            </a: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EB80B3C3-6D39-4C9F-817B-9EC0067D2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24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5DFEE1F-4FBB-4C47-AB8A-93914C64A67A}"/>
              </a:ext>
            </a:extLst>
          </p:cNvPr>
          <p:cNvSpPr/>
          <p:nvPr/>
        </p:nvSpPr>
        <p:spPr>
          <a:xfrm>
            <a:off x="1778000" y="1700489"/>
            <a:ext cx="8382000" cy="1423477"/>
          </a:xfrm>
          <a:prstGeom prst="roundRect">
            <a:avLst>
              <a:gd name="adj" fmla="val 7112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5FF7115-9EF7-49E4-92ED-DC74A1DC13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76" y="2119242"/>
            <a:ext cx="805318" cy="805318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07BC90C8-C613-41FF-8184-AF0ECB5A368F}"/>
              </a:ext>
            </a:extLst>
          </p:cNvPr>
          <p:cNvSpPr/>
          <p:nvPr/>
        </p:nvSpPr>
        <p:spPr>
          <a:xfrm>
            <a:off x="3861272" y="1469110"/>
            <a:ext cx="3681824" cy="397139"/>
          </a:xfrm>
          <a:prstGeom prst="rect">
            <a:avLst/>
          </a:prstGeom>
          <a:solidFill>
            <a:schemeClr val="bg1"/>
          </a:solidFill>
          <a:ln w="6350" cap="rnd" cmpd="sng">
            <a:solidFill>
              <a:schemeClr val="bg1">
                <a:lumMod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33275"/>
                      <a:gd name="connsiteY0" fmla="*/ 0 h 379653"/>
                      <a:gd name="connsiteX1" fmla="*/ 589303 w 1133275"/>
                      <a:gd name="connsiteY1" fmla="*/ 0 h 379653"/>
                      <a:gd name="connsiteX2" fmla="*/ 1133275 w 1133275"/>
                      <a:gd name="connsiteY2" fmla="*/ 0 h 379653"/>
                      <a:gd name="connsiteX3" fmla="*/ 1133275 w 1133275"/>
                      <a:gd name="connsiteY3" fmla="*/ 379653 h 379653"/>
                      <a:gd name="connsiteX4" fmla="*/ 577970 w 1133275"/>
                      <a:gd name="connsiteY4" fmla="*/ 379653 h 379653"/>
                      <a:gd name="connsiteX5" fmla="*/ 0 w 1133275"/>
                      <a:gd name="connsiteY5" fmla="*/ 379653 h 379653"/>
                      <a:gd name="connsiteX6" fmla="*/ 0 w 1133275"/>
                      <a:gd name="connsiteY6" fmla="*/ 0 h 379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3275" h="379653" fill="none" extrusionOk="0">
                        <a:moveTo>
                          <a:pt x="0" y="0"/>
                        </a:moveTo>
                        <a:cubicBezTo>
                          <a:pt x="154878" y="-26473"/>
                          <a:pt x="437362" y="-20406"/>
                          <a:pt x="589303" y="0"/>
                        </a:cubicBezTo>
                        <a:cubicBezTo>
                          <a:pt x="741244" y="20406"/>
                          <a:pt x="1023507" y="-23194"/>
                          <a:pt x="1133275" y="0"/>
                        </a:cubicBezTo>
                        <a:cubicBezTo>
                          <a:pt x="1133107" y="152307"/>
                          <a:pt x="1126265" y="195022"/>
                          <a:pt x="1133275" y="379653"/>
                        </a:cubicBezTo>
                        <a:cubicBezTo>
                          <a:pt x="876081" y="392316"/>
                          <a:pt x="763481" y="393526"/>
                          <a:pt x="577970" y="379653"/>
                        </a:cubicBezTo>
                        <a:cubicBezTo>
                          <a:pt x="392460" y="365780"/>
                          <a:pt x="255202" y="403129"/>
                          <a:pt x="0" y="379653"/>
                        </a:cubicBezTo>
                        <a:cubicBezTo>
                          <a:pt x="-5138" y="270871"/>
                          <a:pt x="-4828" y="144374"/>
                          <a:pt x="0" y="0"/>
                        </a:cubicBezTo>
                        <a:close/>
                      </a:path>
                      <a:path w="1133275" h="379653" stroke="0" extrusionOk="0">
                        <a:moveTo>
                          <a:pt x="0" y="0"/>
                        </a:moveTo>
                        <a:cubicBezTo>
                          <a:pt x="248474" y="8676"/>
                          <a:pt x="344120" y="-6521"/>
                          <a:pt x="555305" y="0"/>
                        </a:cubicBezTo>
                        <a:cubicBezTo>
                          <a:pt x="766491" y="6521"/>
                          <a:pt x="891513" y="2991"/>
                          <a:pt x="1133275" y="0"/>
                        </a:cubicBezTo>
                        <a:cubicBezTo>
                          <a:pt x="1124893" y="130892"/>
                          <a:pt x="1127076" y="260096"/>
                          <a:pt x="1133275" y="379653"/>
                        </a:cubicBezTo>
                        <a:cubicBezTo>
                          <a:pt x="908358" y="393657"/>
                          <a:pt x="809802" y="400104"/>
                          <a:pt x="566638" y="379653"/>
                        </a:cubicBezTo>
                        <a:cubicBezTo>
                          <a:pt x="323474" y="359202"/>
                          <a:pt x="167248" y="375710"/>
                          <a:pt x="0" y="379653"/>
                        </a:cubicBezTo>
                        <a:cubicBezTo>
                          <a:pt x="-10540" y="206222"/>
                          <a:pt x="15289" y="1386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15D60C-E930-4C90-B5B7-C733FD000EF2}"/>
              </a:ext>
            </a:extLst>
          </p:cNvPr>
          <p:cNvSpPr txBox="1"/>
          <p:nvPr/>
        </p:nvSpPr>
        <p:spPr>
          <a:xfrm>
            <a:off x="3985413" y="1436846"/>
            <a:ext cx="34335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Software based on Linux</a:t>
            </a:r>
            <a:endParaRPr lang="zh-CN" altLang="en-US" sz="240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B19334F-78E2-4C8B-89DC-2A5814459673}"/>
              </a:ext>
            </a:extLst>
          </p:cNvPr>
          <p:cNvSpPr txBox="1">
            <a:spLocks/>
          </p:cNvSpPr>
          <p:nvPr/>
        </p:nvSpPr>
        <p:spPr>
          <a:xfrm>
            <a:off x="0" y="251693"/>
            <a:ext cx="12192000" cy="8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en-US" altLang="zh-CN" sz="4000" dirty="0"/>
              <a:t>Linux suffers from bugs</a:t>
            </a:r>
            <a:endParaRPr lang="en-US" altLang="zh-CN" sz="4000" i="1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F0541078-892D-4EA4-8BFC-F791C3E8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18" y="2150301"/>
            <a:ext cx="745836" cy="7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2069B49E-8991-4F7E-BEFD-2F059779CF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343956" y="1017971"/>
            <a:ext cx="875320" cy="966877"/>
          </a:xfrm>
          <a:prstGeom prst="rect">
            <a:avLst/>
          </a:prstGeom>
        </p:spPr>
      </p:pic>
      <p:pic>
        <p:nvPicPr>
          <p:cNvPr id="48" name="Picture 6" descr="立式数控机床SV系列- 来自乔崴进高精密CNC数值控制工具机专家">
            <a:extLst>
              <a:ext uri="{FF2B5EF4-FFF2-40B4-BE49-F238E27FC236}">
                <a16:creationId xmlns:a16="http://schemas.microsoft.com/office/drawing/2014/main" id="{9EA24CB5-70F2-4EEB-A84D-6D8CFB2A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58" y="2096533"/>
            <a:ext cx="1270961" cy="8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559C79-3B75-40A0-BF73-B049BF2BE2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573" r="12212"/>
          <a:stretch/>
        </p:blipFill>
        <p:spPr>
          <a:xfrm>
            <a:off x="711200" y="4009644"/>
            <a:ext cx="6224994" cy="251674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938B278-C6B0-43D1-83F2-1785E9307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955" y="4466324"/>
            <a:ext cx="4400649" cy="1827472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2F5ECF18-ACC6-44BD-AC82-966EFD9AC251}"/>
              </a:ext>
            </a:extLst>
          </p:cNvPr>
          <p:cNvGrpSpPr/>
          <p:nvPr/>
        </p:nvGrpSpPr>
        <p:grpSpPr>
          <a:xfrm>
            <a:off x="10241846" y="3322288"/>
            <a:ext cx="950338" cy="1304178"/>
            <a:chOff x="3570173" y="1208332"/>
            <a:chExt cx="3745366" cy="4847734"/>
          </a:xfrm>
        </p:grpSpPr>
        <p:sp>
          <p:nvSpPr>
            <p:cNvPr id="55" name="任意多边形 2">
              <a:extLst>
                <a:ext uri="{FF2B5EF4-FFF2-40B4-BE49-F238E27FC236}">
                  <a16:creationId xmlns:a16="http://schemas.microsoft.com/office/drawing/2014/main" id="{36B396CB-030C-4103-834B-EF5A6F308E71}"/>
                </a:ext>
              </a:extLst>
            </p:cNvPr>
            <p:cNvSpPr/>
            <p:nvPr/>
          </p:nvSpPr>
          <p:spPr>
            <a:xfrm>
              <a:off x="3692941" y="1208332"/>
              <a:ext cx="2369344" cy="973556"/>
            </a:xfrm>
            <a:custGeom>
              <a:avLst/>
              <a:gdLst>
                <a:gd name="connsiteX0" fmla="*/ 0 w 2529194"/>
                <a:gd name="connsiteY0" fmla="*/ 567623 h 1039238"/>
                <a:gd name="connsiteX1" fmla="*/ 2529195 w 2529194"/>
                <a:gd name="connsiteY1" fmla="*/ 184488 h 1039238"/>
                <a:gd name="connsiteX2" fmla="*/ 471616 w 2529194"/>
                <a:gd name="connsiteY2" fmla="*/ 1039239 h 1039238"/>
                <a:gd name="connsiteX3" fmla="*/ 0 w 2529194"/>
                <a:gd name="connsiteY3" fmla="*/ 567623 h 10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194" h="1039238">
                  <a:moveTo>
                    <a:pt x="0" y="567623"/>
                  </a:moveTo>
                  <a:cubicBezTo>
                    <a:pt x="0" y="567623"/>
                    <a:pt x="997488" y="-392302"/>
                    <a:pt x="2529195" y="184488"/>
                  </a:cubicBezTo>
                  <a:cubicBezTo>
                    <a:pt x="2529195" y="184488"/>
                    <a:pt x="867272" y="-146895"/>
                    <a:pt x="471616" y="1039239"/>
                  </a:cubicBezTo>
                  <a:lnTo>
                    <a:pt x="0" y="567623"/>
                  </a:lnTo>
                  <a:close/>
                </a:path>
              </a:pathLst>
            </a:custGeom>
            <a:solidFill>
              <a:srgbClr val="FF0000"/>
            </a:soli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3">
              <a:extLst>
                <a:ext uri="{FF2B5EF4-FFF2-40B4-BE49-F238E27FC236}">
                  <a16:creationId xmlns:a16="http://schemas.microsoft.com/office/drawing/2014/main" id="{C31093B3-431E-475A-B9A8-1E7B996E9F6D}"/>
                </a:ext>
              </a:extLst>
            </p:cNvPr>
            <p:cNvSpPr/>
            <p:nvPr/>
          </p:nvSpPr>
          <p:spPr>
            <a:xfrm>
              <a:off x="4753787" y="1625132"/>
              <a:ext cx="2561752" cy="4430934"/>
            </a:xfrm>
            <a:custGeom>
              <a:avLst/>
              <a:gdLst>
                <a:gd name="connsiteX0" fmla="*/ 2015304 w 2734583"/>
                <a:gd name="connsiteY0" fmla="*/ 0 h 4729872"/>
                <a:gd name="connsiteX1" fmla="*/ 1365059 w 2734583"/>
                <a:gd name="connsiteY1" fmla="*/ 145241 h 4729872"/>
                <a:gd name="connsiteX2" fmla="*/ 839187 w 2734583"/>
                <a:gd name="connsiteY2" fmla="*/ 290482 h 4729872"/>
                <a:gd name="connsiteX3" fmla="*/ 257388 w 2734583"/>
                <a:gd name="connsiteY3" fmla="*/ 963264 h 4729872"/>
                <a:gd name="connsiteX4" fmla="*/ 361728 w 2734583"/>
                <a:gd name="connsiteY4" fmla="*/ 1284631 h 4729872"/>
                <a:gd name="connsiteX5" fmla="*/ 395952 w 2734583"/>
                <a:gd name="connsiteY5" fmla="*/ 1480789 h 4729872"/>
                <a:gd name="connsiteX6" fmla="*/ 49544 w 2734583"/>
                <a:gd name="connsiteY6" fmla="*/ 2304656 h 4729872"/>
                <a:gd name="connsiteX7" fmla="*/ 146371 w 2734583"/>
                <a:gd name="connsiteY7" fmla="*/ 3578435 h 4729872"/>
                <a:gd name="connsiteX8" fmla="*/ 56221 w 2734583"/>
                <a:gd name="connsiteY8" fmla="*/ 4208647 h 4729872"/>
                <a:gd name="connsiteX9" fmla="*/ 298290 w 2734583"/>
                <a:gd name="connsiteY9" fmla="*/ 4416492 h 4729872"/>
                <a:gd name="connsiteX10" fmla="*/ 1153041 w 2734583"/>
                <a:gd name="connsiteY10" fmla="*/ 4686106 h 4729872"/>
                <a:gd name="connsiteX11" fmla="*/ 1613805 w 2734583"/>
                <a:gd name="connsiteY11" fmla="*/ 4706974 h 4729872"/>
                <a:gd name="connsiteX12" fmla="*/ 2580408 w 2734583"/>
                <a:gd name="connsiteY12" fmla="*/ 4669411 h 4729872"/>
                <a:gd name="connsiteX13" fmla="*/ 2707285 w 2734583"/>
                <a:gd name="connsiteY13" fmla="*/ 4616824 h 4729872"/>
                <a:gd name="connsiteX14" fmla="*/ 2423481 w 2734583"/>
                <a:gd name="connsiteY14" fmla="*/ 4582601 h 4729872"/>
                <a:gd name="connsiteX15" fmla="*/ 2451027 w 2734583"/>
                <a:gd name="connsiteY15" fmla="*/ 4409814 h 4729872"/>
                <a:gd name="connsiteX16" fmla="*/ 2354199 w 2734583"/>
                <a:gd name="connsiteY16" fmla="*/ 4181101 h 4729872"/>
                <a:gd name="connsiteX17" fmla="*/ 2402613 w 2734583"/>
                <a:gd name="connsiteY17" fmla="*/ 3550890 h 4729872"/>
                <a:gd name="connsiteX18" fmla="*/ 2451027 w 2734583"/>
                <a:gd name="connsiteY18" fmla="*/ 2644386 h 4729872"/>
                <a:gd name="connsiteX19" fmla="*/ 2347522 w 2734583"/>
                <a:gd name="connsiteY19" fmla="*/ 1917347 h 4729872"/>
                <a:gd name="connsiteX20" fmla="*/ 2416803 w 2734583"/>
                <a:gd name="connsiteY20" fmla="*/ 1246234 h 4729872"/>
                <a:gd name="connsiteX21" fmla="*/ 2417638 w 2734583"/>
                <a:gd name="connsiteY21" fmla="*/ 1242895 h 4729872"/>
                <a:gd name="connsiteX22" fmla="*/ 2500275 w 2734583"/>
                <a:gd name="connsiteY22" fmla="*/ 969942 h 4729872"/>
                <a:gd name="connsiteX23" fmla="*/ 2445184 w 2734583"/>
                <a:gd name="connsiteY23" fmla="*/ 665270 h 4729872"/>
                <a:gd name="connsiteX24" fmla="*/ 2728988 w 2734583"/>
                <a:gd name="connsiteY24" fmla="*/ 436557 h 4729872"/>
                <a:gd name="connsiteX25" fmla="*/ 2015304 w 2734583"/>
                <a:gd name="connsiteY25" fmla="*/ 0 h 472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34583" h="4729872">
                  <a:moveTo>
                    <a:pt x="2015304" y="0"/>
                  </a:moveTo>
                  <a:cubicBezTo>
                    <a:pt x="1710632" y="0"/>
                    <a:pt x="1632169" y="103505"/>
                    <a:pt x="1365059" y="145241"/>
                  </a:cubicBezTo>
                  <a:cubicBezTo>
                    <a:pt x="1102123" y="186977"/>
                    <a:pt x="946031" y="244572"/>
                    <a:pt x="839187" y="290482"/>
                  </a:cubicBezTo>
                  <a:cubicBezTo>
                    <a:pt x="491109" y="439896"/>
                    <a:pt x="257388" y="670278"/>
                    <a:pt x="257388" y="963264"/>
                  </a:cubicBezTo>
                  <a:cubicBezTo>
                    <a:pt x="257388" y="1078455"/>
                    <a:pt x="294951" y="1186969"/>
                    <a:pt x="361728" y="1284631"/>
                  </a:cubicBezTo>
                  <a:cubicBezTo>
                    <a:pt x="381761" y="1348069"/>
                    <a:pt x="403464" y="1433210"/>
                    <a:pt x="395952" y="1480789"/>
                  </a:cubicBezTo>
                  <a:cubicBezTo>
                    <a:pt x="381761" y="1564261"/>
                    <a:pt x="-74829" y="1861421"/>
                    <a:pt x="49544" y="2304656"/>
                  </a:cubicBezTo>
                  <a:cubicBezTo>
                    <a:pt x="173917" y="2747891"/>
                    <a:pt x="376753" y="3048389"/>
                    <a:pt x="146371" y="3578435"/>
                  </a:cubicBezTo>
                  <a:cubicBezTo>
                    <a:pt x="7808" y="3896462"/>
                    <a:pt x="-53127" y="4125175"/>
                    <a:pt x="56221" y="4208647"/>
                  </a:cubicBezTo>
                  <a:cubicBezTo>
                    <a:pt x="201462" y="4319664"/>
                    <a:pt x="527002" y="4257061"/>
                    <a:pt x="298290" y="4416492"/>
                  </a:cubicBezTo>
                  <a:cubicBezTo>
                    <a:pt x="160561" y="4512485"/>
                    <a:pt x="381761" y="4668576"/>
                    <a:pt x="1153041" y="4686106"/>
                  </a:cubicBezTo>
                  <a:cubicBezTo>
                    <a:pt x="1306629" y="4689444"/>
                    <a:pt x="1461051" y="4691949"/>
                    <a:pt x="1613805" y="4706974"/>
                  </a:cubicBezTo>
                  <a:cubicBezTo>
                    <a:pt x="1953535" y="4740362"/>
                    <a:pt x="2213967" y="4744536"/>
                    <a:pt x="2580408" y="4669411"/>
                  </a:cubicBezTo>
                  <a:cubicBezTo>
                    <a:pt x="2665549" y="4651882"/>
                    <a:pt x="2713128" y="4644370"/>
                    <a:pt x="2707285" y="4616824"/>
                  </a:cubicBezTo>
                  <a:cubicBezTo>
                    <a:pt x="2700607" y="4582601"/>
                    <a:pt x="2458539" y="4623502"/>
                    <a:pt x="2423481" y="4582601"/>
                  </a:cubicBezTo>
                  <a:cubicBezTo>
                    <a:pt x="2340009" y="4485774"/>
                    <a:pt x="2632995" y="4474087"/>
                    <a:pt x="2451027" y="4409814"/>
                  </a:cubicBezTo>
                  <a:cubicBezTo>
                    <a:pt x="2257372" y="4340532"/>
                    <a:pt x="2215636" y="4243705"/>
                    <a:pt x="2354199" y="4181101"/>
                  </a:cubicBezTo>
                  <a:cubicBezTo>
                    <a:pt x="2576234" y="4081770"/>
                    <a:pt x="2652194" y="3863074"/>
                    <a:pt x="2402613" y="3550890"/>
                  </a:cubicBezTo>
                  <a:cubicBezTo>
                    <a:pt x="2028659" y="3084282"/>
                    <a:pt x="2357538" y="2878107"/>
                    <a:pt x="2451027" y="2644386"/>
                  </a:cubicBezTo>
                  <a:cubicBezTo>
                    <a:pt x="2547854" y="2402318"/>
                    <a:pt x="2520308" y="2152737"/>
                    <a:pt x="2347522" y="1917347"/>
                  </a:cubicBezTo>
                  <a:cubicBezTo>
                    <a:pt x="2174735" y="1681956"/>
                    <a:pt x="2371729" y="1335548"/>
                    <a:pt x="2416803" y="1246234"/>
                  </a:cubicBezTo>
                  <a:cubicBezTo>
                    <a:pt x="2417638" y="1244564"/>
                    <a:pt x="2417638" y="1243730"/>
                    <a:pt x="2417638" y="1242895"/>
                  </a:cubicBezTo>
                  <a:cubicBezTo>
                    <a:pt x="2466052" y="1158588"/>
                    <a:pt x="2494432" y="1065935"/>
                    <a:pt x="2500275" y="969942"/>
                  </a:cubicBezTo>
                  <a:cubicBezTo>
                    <a:pt x="2506953" y="845569"/>
                    <a:pt x="2452696" y="725370"/>
                    <a:pt x="2445184" y="665270"/>
                  </a:cubicBezTo>
                  <a:cubicBezTo>
                    <a:pt x="2417638" y="444070"/>
                    <a:pt x="2693095" y="520864"/>
                    <a:pt x="2728988" y="436557"/>
                  </a:cubicBezTo>
                  <a:cubicBezTo>
                    <a:pt x="2790757" y="290482"/>
                    <a:pt x="2327489" y="0"/>
                    <a:pt x="2015304" y="0"/>
                  </a:cubicBezTo>
                  <a:close/>
                </a:path>
              </a:pathLst>
            </a:custGeom>
            <a:gradFill flip="none" rotWithShape="1">
              <a:gsLst>
                <a:gs pos="88496">
                  <a:schemeClr val="tx1">
                    <a:lumMod val="75000"/>
                    <a:lumOff val="25000"/>
                  </a:schemeClr>
                </a:gs>
                <a:gs pos="58000">
                  <a:srgbClr val="646464"/>
                </a:gs>
                <a:gs pos="20000">
                  <a:schemeClr val="tx1">
                    <a:lumMod val="95000"/>
                    <a:lumOff val="5000"/>
                  </a:schemeClr>
                </a:gs>
              </a:gsLst>
              <a:lin ang="13500000" scaled="1"/>
              <a:tileRect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4">
              <a:extLst>
                <a:ext uri="{FF2B5EF4-FFF2-40B4-BE49-F238E27FC236}">
                  <a16:creationId xmlns:a16="http://schemas.microsoft.com/office/drawing/2014/main" id="{721E6303-CC25-4F75-8064-503CCD65E7FA}"/>
                </a:ext>
              </a:extLst>
            </p:cNvPr>
            <p:cNvSpPr/>
            <p:nvPr/>
          </p:nvSpPr>
          <p:spPr>
            <a:xfrm>
              <a:off x="5092653" y="1883962"/>
              <a:ext cx="1900167" cy="1770361"/>
            </a:xfrm>
            <a:custGeom>
              <a:avLst/>
              <a:gdLst>
                <a:gd name="connsiteX0" fmla="*/ 2028364 w 2028364"/>
                <a:gd name="connsiteY0" fmla="*/ 686973 h 1889800"/>
                <a:gd name="connsiteX1" fmla="*/ 1014182 w 2028364"/>
                <a:gd name="connsiteY1" fmla="*/ 0 h 1889800"/>
                <a:gd name="connsiteX2" fmla="*/ 0 w 2028364"/>
                <a:gd name="connsiteY2" fmla="*/ 686973 h 1889800"/>
                <a:gd name="connsiteX3" fmla="*/ 432384 w 2028364"/>
                <a:gd name="connsiteY3" fmla="*/ 1250407 h 1889800"/>
                <a:gd name="connsiteX4" fmla="*/ 493318 w 2028364"/>
                <a:gd name="connsiteY4" fmla="*/ 1638551 h 1889800"/>
                <a:gd name="connsiteX5" fmla="*/ 787139 w 2028364"/>
                <a:gd name="connsiteY5" fmla="*/ 1889801 h 1889800"/>
                <a:gd name="connsiteX6" fmla="*/ 1249573 w 2028364"/>
                <a:gd name="connsiteY6" fmla="*/ 1889801 h 1889800"/>
                <a:gd name="connsiteX7" fmla="*/ 1543393 w 2028364"/>
                <a:gd name="connsiteY7" fmla="*/ 1638551 h 1889800"/>
                <a:gd name="connsiteX8" fmla="*/ 1605162 w 2028364"/>
                <a:gd name="connsiteY8" fmla="*/ 1244564 h 1889800"/>
                <a:gd name="connsiteX9" fmla="*/ 2028364 w 2028364"/>
                <a:gd name="connsiteY9" fmla="*/ 686973 h 188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364" h="1889800">
                  <a:moveTo>
                    <a:pt x="2028364" y="686973"/>
                  </a:moveTo>
                  <a:cubicBezTo>
                    <a:pt x="2028364" y="307176"/>
                    <a:pt x="1574278" y="0"/>
                    <a:pt x="1014182" y="0"/>
                  </a:cubicBezTo>
                  <a:cubicBezTo>
                    <a:pt x="454087" y="0"/>
                    <a:pt x="0" y="308011"/>
                    <a:pt x="0" y="686973"/>
                  </a:cubicBezTo>
                  <a:cubicBezTo>
                    <a:pt x="0" y="919859"/>
                    <a:pt x="171117" y="1126034"/>
                    <a:pt x="432384" y="1250407"/>
                  </a:cubicBezTo>
                  <a:lnTo>
                    <a:pt x="493318" y="1638551"/>
                  </a:lnTo>
                  <a:cubicBezTo>
                    <a:pt x="515856" y="1782957"/>
                    <a:pt x="641063" y="1889801"/>
                    <a:pt x="787139" y="1889801"/>
                  </a:cubicBezTo>
                  <a:lnTo>
                    <a:pt x="1249573" y="1889801"/>
                  </a:lnTo>
                  <a:cubicBezTo>
                    <a:pt x="1396483" y="1889801"/>
                    <a:pt x="1520856" y="1782957"/>
                    <a:pt x="1543393" y="1638551"/>
                  </a:cubicBezTo>
                  <a:lnTo>
                    <a:pt x="1605162" y="1244564"/>
                  </a:lnTo>
                  <a:cubicBezTo>
                    <a:pt x="1862255" y="1120191"/>
                    <a:pt x="2028364" y="916520"/>
                    <a:pt x="2028364" y="686973"/>
                  </a:cubicBezTo>
                  <a:close/>
                </a:path>
              </a:pathLst>
            </a:custGeom>
            <a:gradFill>
              <a:gsLst>
                <a:gs pos="72000">
                  <a:schemeClr val="bg1"/>
                </a:gs>
                <a:gs pos="0">
                  <a:schemeClr val="bg2">
                    <a:lumMod val="90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">
              <a:extLst>
                <a:ext uri="{FF2B5EF4-FFF2-40B4-BE49-F238E27FC236}">
                  <a16:creationId xmlns:a16="http://schemas.microsoft.com/office/drawing/2014/main" id="{E2898CE8-BE29-43D4-A816-BC8E73110A7C}"/>
                </a:ext>
              </a:extLst>
            </p:cNvPr>
            <p:cNvSpPr/>
            <p:nvPr/>
          </p:nvSpPr>
          <p:spPr>
            <a:xfrm>
              <a:off x="3570173" y="1704892"/>
              <a:ext cx="3291472" cy="3292058"/>
            </a:xfrm>
            <a:custGeom>
              <a:avLst/>
              <a:gdLst>
                <a:gd name="connsiteX0" fmla="*/ 3486616 w 3513535"/>
                <a:gd name="connsiteY0" fmla="*/ 3486616 h 3514161"/>
                <a:gd name="connsiteX1" fmla="*/ 3486616 w 3513535"/>
                <a:gd name="connsiteY1" fmla="*/ 3486616 h 3514161"/>
                <a:gd name="connsiteX2" fmla="*/ 3354731 w 3513535"/>
                <a:gd name="connsiteY2" fmla="*/ 3486616 h 3514161"/>
                <a:gd name="connsiteX3" fmla="*/ 27546 w 3513535"/>
                <a:gd name="connsiteY3" fmla="*/ 159431 h 3514161"/>
                <a:gd name="connsiteX4" fmla="*/ 27546 w 3513535"/>
                <a:gd name="connsiteY4" fmla="*/ 27546 h 3514161"/>
                <a:gd name="connsiteX5" fmla="*/ 27546 w 3513535"/>
                <a:gd name="connsiteY5" fmla="*/ 27546 h 3514161"/>
                <a:gd name="connsiteX6" fmla="*/ 159431 w 3513535"/>
                <a:gd name="connsiteY6" fmla="*/ 27546 h 3514161"/>
                <a:gd name="connsiteX7" fmla="*/ 3486616 w 3513535"/>
                <a:gd name="connsiteY7" fmla="*/ 3354731 h 3514161"/>
                <a:gd name="connsiteX8" fmla="*/ 3486616 w 3513535"/>
                <a:gd name="connsiteY8" fmla="*/ 3486616 h 351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3535" h="3514161">
                  <a:moveTo>
                    <a:pt x="3486616" y="3486616"/>
                  </a:moveTo>
                  <a:lnTo>
                    <a:pt x="3486616" y="3486616"/>
                  </a:lnTo>
                  <a:cubicBezTo>
                    <a:pt x="3449888" y="3523344"/>
                    <a:pt x="3390624" y="3523344"/>
                    <a:pt x="3354731" y="3486616"/>
                  </a:cubicBezTo>
                  <a:lnTo>
                    <a:pt x="27546" y="159431"/>
                  </a:lnTo>
                  <a:cubicBezTo>
                    <a:pt x="-9182" y="122703"/>
                    <a:pt x="-9182" y="63439"/>
                    <a:pt x="27546" y="27546"/>
                  </a:cubicBezTo>
                  <a:lnTo>
                    <a:pt x="27546" y="27546"/>
                  </a:lnTo>
                  <a:cubicBezTo>
                    <a:pt x="64273" y="-9182"/>
                    <a:pt x="123538" y="-9182"/>
                    <a:pt x="159431" y="27546"/>
                  </a:cubicBezTo>
                  <a:lnTo>
                    <a:pt x="3486616" y="3354731"/>
                  </a:lnTo>
                  <a:cubicBezTo>
                    <a:pt x="3522509" y="3390624"/>
                    <a:pt x="3522509" y="3449888"/>
                    <a:pt x="3486616" y="3486616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13">
              <a:extLst>
                <a:ext uri="{FF2B5EF4-FFF2-40B4-BE49-F238E27FC236}">
                  <a16:creationId xmlns:a16="http://schemas.microsoft.com/office/drawing/2014/main" id="{3DDDF2E5-C644-4F4D-A80D-ACF49053B443}"/>
                </a:ext>
              </a:extLst>
            </p:cNvPr>
            <p:cNvSpPr/>
            <p:nvPr/>
          </p:nvSpPr>
          <p:spPr>
            <a:xfrm>
              <a:off x="5829613" y="2848376"/>
              <a:ext cx="197485" cy="223208"/>
            </a:xfrm>
            <a:custGeom>
              <a:avLst/>
              <a:gdLst>
                <a:gd name="connsiteX0" fmla="*/ 58055 w 210808"/>
                <a:gd name="connsiteY0" fmla="*/ 224266 h 238267"/>
                <a:gd name="connsiteX1" fmla="*/ 199122 w 210808"/>
                <a:gd name="connsiteY1" fmla="*/ 156654 h 238267"/>
                <a:gd name="connsiteX2" fmla="*/ 210808 w 210808"/>
                <a:gd name="connsiteY2" fmla="*/ 142464 h 238267"/>
                <a:gd name="connsiteX3" fmla="*/ 210808 w 210808"/>
                <a:gd name="connsiteY3" fmla="*/ 13917 h 238267"/>
                <a:gd name="connsiteX4" fmla="*/ 187436 w 210808"/>
                <a:gd name="connsiteY4" fmla="*/ 3900 h 238267"/>
                <a:gd name="connsiteX5" fmla="*/ 38022 w 210808"/>
                <a:gd name="connsiteY5" fmla="*/ 148307 h 238267"/>
                <a:gd name="connsiteX6" fmla="*/ 58055 w 210808"/>
                <a:gd name="connsiteY6" fmla="*/ 224266 h 23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808" h="238267">
                  <a:moveTo>
                    <a:pt x="58055" y="224266"/>
                  </a:moveTo>
                  <a:cubicBezTo>
                    <a:pt x="111477" y="175852"/>
                    <a:pt x="173246" y="160827"/>
                    <a:pt x="199122" y="156654"/>
                  </a:cubicBezTo>
                  <a:cubicBezTo>
                    <a:pt x="205800" y="155819"/>
                    <a:pt x="210808" y="149976"/>
                    <a:pt x="210808" y="142464"/>
                  </a:cubicBezTo>
                  <a:lnTo>
                    <a:pt x="210808" y="13917"/>
                  </a:lnTo>
                  <a:cubicBezTo>
                    <a:pt x="210808" y="1396"/>
                    <a:pt x="195783" y="-4447"/>
                    <a:pt x="187436" y="3900"/>
                  </a:cubicBezTo>
                  <a:cubicBezTo>
                    <a:pt x="154882" y="33950"/>
                    <a:pt x="94782" y="90711"/>
                    <a:pt x="38022" y="148307"/>
                  </a:cubicBezTo>
                  <a:cubicBezTo>
                    <a:pt x="-38773" y="224266"/>
                    <a:pt x="17988" y="260159"/>
                    <a:pt x="58055" y="224266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14">
              <a:extLst>
                <a:ext uri="{FF2B5EF4-FFF2-40B4-BE49-F238E27FC236}">
                  <a16:creationId xmlns:a16="http://schemas.microsoft.com/office/drawing/2014/main" id="{354E028B-0987-4A96-ACEF-BDAAB2DC1A86}"/>
                </a:ext>
              </a:extLst>
            </p:cNvPr>
            <p:cNvSpPr/>
            <p:nvPr/>
          </p:nvSpPr>
          <p:spPr>
            <a:xfrm>
              <a:off x="6059941" y="2847754"/>
              <a:ext cx="196944" cy="223507"/>
            </a:xfrm>
            <a:custGeom>
              <a:avLst/>
              <a:gdLst>
                <a:gd name="connsiteX0" fmla="*/ 172787 w 210231"/>
                <a:gd name="connsiteY0" fmla="*/ 148136 h 238586"/>
                <a:gd name="connsiteX1" fmla="*/ 23372 w 210231"/>
                <a:gd name="connsiteY1" fmla="*/ 3730 h 238586"/>
                <a:gd name="connsiteX2" fmla="*/ 0 w 210231"/>
                <a:gd name="connsiteY2" fmla="*/ 13746 h 238586"/>
                <a:gd name="connsiteX3" fmla="*/ 0 w 210231"/>
                <a:gd name="connsiteY3" fmla="*/ 142293 h 238586"/>
                <a:gd name="connsiteX4" fmla="*/ 11686 w 210231"/>
                <a:gd name="connsiteY4" fmla="*/ 156483 h 238586"/>
                <a:gd name="connsiteX5" fmla="*/ 152754 w 210231"/>
                <a:gd name="connsiteY5" fmla="*/ 224095 h 238586"/>
                <a:gd name="connsiteX6" fmla="*/ 172787 w 210231"/>
                <a:gd name="connsiteY6" fmla="*/ 148136 h 2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231" h="238586">
                  <a:moveTo>
                    <a:pt x="172787" y="148136"/>
                  </a:moveTo>
                  <a:cubicBezTo>
                    <a:pt x="116026" y="91375"/>
                    <a:pt x="55926" y="34614"/>
                    <a:pt x="23372" y="3730"/>
                  </a:cubicBezTo>
                  <a:cubicBezTo>
                    <a:pt x="14190" y="-4618"/>
                    <a:pt x="0" y="2060"/>
                    <a:pt x="0" y="13746"/>
                  </a:cubicBezTo>
                  <a:lnTo>
                    <a:pt x="0" y="142293"/>
                  </a:lnTo>
                  <a:cubicBezTo>
                    <a:pt x="0" y="148970"/>
                    <a:pt x="5008" y="154813"/>
                    <a:pt x="11686" y="156483"/>
                  </a:cubicBezTo>
                  <a:cubicBezTo>
                    <a:pt x="36728" y="160656"/>
                    <a:pt x="98497" y="175681"/>
                    <a:pt x="152754" y="224095"/>
                  </a:cubicBezTo>
                  <a:cubicBezTo>
                    <a:pt x="191985" y="260823"/>
                    <a:pt x="248746" y="224930"/>
                    <a:pt x="172787" y="148136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11">
              <a:extLst>
                <a:ext uri="{FF2B5EF4-FFF2-40B4-BE49-F238E27FC236}">
                  <a16:creationId xmlns:a16="http://schemas.microsoft.com/office/drawing/2014/main" id="{7609D75D-03FA-46DF-AED9-9D8BCF89E951}"/>
                </a:ext>
              </a:extLst>
            </p:cNvPr>
            <p:cNvSpPr/>
            <p:nvPr/>
          </p:nvSpPr>
          <p:spPr>
            <a:xfrm>
              <a:off x="5170461" y="2349037"/>
              <a:ext cx="680695" cy="565831"/>
            </a:xfrm>
            <a:custGeom>
              <a:avLst/>
              <a:gdLst>
                <a:gd name="connsiteX0" fmla="*/ 547155 w 726619"/>
                <a:gd name="connsiteY0" fmla="*/ 141272 h 604006"/>
                <a:gd name="connsiteX1" fmla="*/ 157342 w 726619"/>
                <a:gd name="connsiteY1" fmla="*/ 13560 h 604006"/>
                <a:gd name="connsiteX2" fmla="*/ 73035 w 726619"/>
                <a:gd name="connsiteY2" fmla="*/ 22742 h 604006"/>
                <a:gd name="connsiteX3" fmla="*/ 415 w 726619"/>
                <a:gd name="connsiteY3" fmla="*/ 258132 h 604006"/>
                <a:gd name="connsiteX4" fmla="*/ 348492 w 726619"/>
                <a:gd name="connsiteY4" fmla="*/ 603705 h 604006"/>
                <a:gd name="connsiteX5" fmla="*/ 726619 w 726619"/>
                <a:gd name="connsiteY5" fmla="*/ 240603 h 604006"/>
                <a:gd name="connsiteX6" fmla="*/ 721611 w 726619"/>
                <a:gd name="connsiteY6" fmla="*/ 179669 h 604006"/>
                <a:gd name="connsiteX7" fmla="*/ 655668 w 726619"/>
                <a:gd name="connsiteY7" fmla="*/ 132090 h 604006"/>
                <a:gd name="connsiteX8" fmla="*/ 547155 w 726619"/>
                <a:gd name="connsiteY8" fmla="*/ 141272 h 6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619" h="604006">
                  <a:moveTo>
                    <a:pt x="547155" y="141272"/>
                  </a:moveTo>
                  <a:cubicBezTo>
                    <a:pt x="391063" y="141272"/>
                    <a:pt x="251665" y="92023"/>
                    <a:pt x="157342" y="13560"/>
                  </a:cubicBezTo>
                  <a:cubicBezTo>
                    <a:pt x="131465" y="-7308"/>
                    <a:pt x="93068" y="-3969"/>
                    <a:pt x="73035" y="22742"/>
                  </a:cubicBezTo>
                  <a:cubicBezTo>
                    <a:pt x="23787" y="87850"/>
                    <a:pt x="-3759" y="169652"/>
                    <a:pt x="415" y="258132"/>
                  </a:cubicBezTo>
                  <a:cubicBezTo>
                    <a:pt x="8762" y="445109"/>
                    <a:pt x="161515" y="596193"/>
                    <a:pt x="348492" y="603705"/>
                  </a:cubicBezTo>
                  <a:cubicBezTo>
                    <a:pt x="556337" y="612052"/>
                    <a:pt x="726619" y="445944"/>
                    <a:pt x="726619" y="240603"/>
                  </a:cubicBezTo>
                  <a:cubicBezTo>
                    <a:pt x="726619" y="219735"/>
                    <a:pt x="724950" y="199702"/>
                    <a:pt x="721611" y="179669"/>
                  </a:cubicBezTo>
                  <a:cubicBezTo>
                    <a:pt x="716603" y="148784"/>
                    <a:pt x="686553" y="127081"/>
                    <a:pt x="655668" y="132090"/>
                  </a:cubicBezTo>
                  <a:cubicBezTo>
                    <a:pt x="620610" y="137933"/>
                    <a:pt x="584717" y="141272"/>
                    <a:pt x="547155" y="141272"/>
                  </a:cubicBezTo>
                  <a:close/>
                </a:path>
              </a:pathLst>
            </a:custGeom>
            <a:gradFill>
              <a:gsLst>
                <a:gs pos="93805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12">
              <a:extLst>
                <a:ext uri="{FF2B5EF4-FFF2-40B4-BE49-F238E27FC236}">
                  <a16:creationId xmlns:a16="http://schemas.microsoft.com/office/drawing/2014/main" id="{51893B9E-3786-485C-AB91-BE9695235F44}"/>
                </a:ext>
              </a:extLst>
            </p:cNvPr>
            <p:cNvSpPr/>
            <p:nvPr/>
          </p:nvSpPr>
          <p:spPr>
            <a:xfrm>
              <a:off x="6233472" y="2349017"/>
              <a:ext cx="681169" cy="567137"/>
            </a:xfrm>
            <a:custGeom>
              <a:avLst/>
              <a:gdLst>
                <a:gd name="connsiteX0" fmla="*/ 655321 w 727125"/>
                <a:gd name="connsiteY0" fmla="*/ 23598 h 605400"/>
                <a:gd name="connsiteX1" fmla="*/ 570180 w 727125"/>
                <a:gd name="connsiteY1" fmla="*/ 13582 h 605400"/>
                <a:gd name="connsiteX2" fmla="*/ 180367 w 727125"/>
                <a:gd name="connsiteY2" fmla="*/ 141294 h 605400"/>
                <a:gd name="connsiteX3" fmla="*/ 71854 w 727125"/>
                <a:gd name="connsiteY3" fmla="*/ 132946 h 605400"/>
                <a:gd name="connsiteX4" fmla="*/ 5076 w 727125"/>
                <a:gd name="connsiteY4" fmla="*/ 181360 h 605400"/>
                <a:gd name="connsiteX5" fmla="*/ 1737 w 727125"/>
                <a:gd name="connsiteY5" fmla="*/ 272344 h 605400"/>
                <a:gd name="connsiteX6" fmla="*/ 338963 w 727125"/>
                <a:gd name="connsiteY6" fmla="*/ 604562 h 605400"/>
                <a:gd name="connsiteX7" fmla="*/ 727107 w 727125"/>
                <a:gd name="connsiteY7" fmla="*/ 242294 h 605400"/>
                <a:gd name="connsiteX8" fmla="*/ 655321 w 727125"/>
                <a:gd name="connsiteY8" fmla="*/ 23598 h 60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125" h="605400">
                  <a:moveTo>
                    <a:pt x="655321" y="23598"/>
                  </a:moveTo>
                  <a:cubicBezTo>
                    <a:pt x="635288" y="-3113"/>
                    <a:pt x="596056" y="-8121"/>
                    <a:pt x="570180" y="13582"/>
                  </a:cubicBezTo>
                  <a:cubicBezTo>
                    <a:pt x="475857" y="92045"/>
                    <a:pt x="336459" y="141294"/>
                    <a:pt x="180367" y="141294"/>
                  </a:cubicBezTo>
                  <a:cubicBezTo>
                    <a:pt x="142805" y="141294"/>
                    <a:pt x="106912" y="138789"/>
                    <a:pt x="71854" y="132946"/>
                  </a:cubicBezTo>
                  <a:cubicBezTo>
                    <a:pt x="40134" y="127938"/>
                    <a:pt x="10919" y="149641"/>
                    <a:pt x="5076" y="181360"/>
                  </a:cubicBezTo>
                  <a:cubicBezTo>
                    <a:pt x="68" y="210575"/>
                    <a:pt x="-1602" y="241460"/>
                    <a:pt x="1737" y="272344"/>
                  </a:cubicBezTo>
                  <a:cubicBezTo>
                    <a:pt x="16762" y="450139"/>
                    <a:pt x="161168" y="592041"/>
                    <a:pt x="338963" y="604562"/>
                  </a:cubicBezTo>
                  <a:cubicBezTo>
                    <a:pt x="550981" y="618752"/>
                    <a:pt x="727107" y="450974"/>
                    <a:pt x="727107" y="242294"/>
                  </a:cubicBezTo>
                  <a:cubicBezTo>
                    <a:pt x="727941" y="159657"/>
                    <a:pt x="701231" y="84533"/>
                    <a:pt x="655321" y="23598"/>
                  </a:cubicBezTo>
                  <a:close/>
                </a:path>
              </a:pathLst>
            </a:custGeom>
            <a:gradFill>
              <a:gsLst>
                <a:gs pos="93805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8">
              <a:extLst>
                <a:ext uri="{FF2B5EF4-FFF2-40B4-BE49-F238E27FC236}">
                  <a16:creationId xmlns:a16="http://schemas.microsoft.com/office/drawing/2014/main" id="{C1303858-DF04-4013-B561-F7DC139A4F60}"/>
                </a:ext>
              </a:extLst>
            </p:cNvPr>
            <p:cNvSpPr/>
            <p:nvPr/>
          </p:nvSpPr>
          <p:spPr>
            <a:xfrm>
              <a:off x="5544627" y="3249267"/>
              <a:ext cx="1007166" cy="136061"/>
            </a:xfrm>
            <a:custGeom>
              <a:avLst/>
              <a:gdLst>
                <a:gd name="connsiteX0" fmla="*/ 1069274 w 1075116"/>
                <a:gd name="connsiteY0" fmla="*/ 145241 h 145240"/>
                <a:gd name="connsiteX1" fmla="*/ 1075116 w 1075116"/>
                <a:gd name="connsiteY1" fmla="*/ 106844 h 145240"/>
                <a:gd name="connsiteX2" fmla="*/ 538393 w 1075116"/>
                <a:gd name="connsiteY2" fmla="*/ 0 h 145240"/>
                <a:gd name="connsiteX3" fmla="*/ 0 w 1075116"/>
                <a:gd name="connsiteY3" fmla="*/ 106844 h 145240"/>
                <a:gd name="connsiteX4" fmla="*/ 5843 w 1075116"/>
                <a:gd name="connsiteY4" fmla="*/ 145241 h 145240"/>
                <a:gd name="connsiteX5" fmla="*/ 537558 w 1075116"/>
                <a:gd name="connsiteY5" fmla="*/ 40901 h 145240"/>
                <a:gd name="connsiteX6" fmla="*/ 1069274 w 1075116"/>
                <a:gd name="connsiteY6" fmla="*/ 145241 h 14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5116" h="145240">
                  <a:moveTo>
                    <a:pt x="1069274" y="145241"/>
                  </a:moveTo>
                  <a:lnTo>
                    <a:pt x="1075116" y="106844"/>
                  </a:lnTo>
                  <a:cubicBezTo>
                    <a:pt x="952413" y="41736"/>
                    <a:pt x="757924" y="0"/>
                    <a:pt x="538393" y="0"/>
                  </a:cubicBezTo>
                  <a:cubicBezTo>
                    <a:pt x="318028" y="0"/>
                    <a:pt x="122704" y="41736"/>
                    <a:pt x="0" y="106844"/>
                  </a:cubicBezTo>
                  <a:lnTo>
                    <a:pt x="5843" y="145241"/>
                  </a:lnTo>
                  <a:cubicBezTo>
                    <a:pt x="128546" y="81802"/>
                    <a:pt x="321366" y="40901"/>
                    <a:pt x="537558" y="40901"/>
                  </a:cubicBezTo>
                  <a:cubicBezTo>
                    <a:pt x="753750" y="41736"/>
                    <a:pt x="945735" y="81802"/>
                    <a:pt x="1069274" y="145241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9">
              <a:extLst>
                <a:ext uri="{FF2B5EF4-FFF2-40B4-BE49-F238E27FC236}">
                  <a16:creationId xmlns:a16="http://schemas.microsoft.com/office/drawing/2014/main" id="{A1B73482-16C8-41CA-A69C-1EAF0AEDB02C}"/>
                </a:ext>
              </a:extLst>
            </p:cNvPr>
            <p:cNvSpPr/>
            <p:nvPr/>
          </p:nvSpPr>
          <p:spPr>
            <a:xfrm>
              <a:off x="4780651" y="3045174"/>
              <a:ext cx="519222" cy="519222"/>
            </a:xfrm>
            <a:custGeom>
              <a:avLst/>
              <a:gdLst>
                <a:gd name="connsiteX0" fmla="*/ 554253 w 554252"/>
                <a:gd name="connsiteY0" fmla="*/ 277126 h 554252"/>
                <a:gd name="connsiteX1" fmla="*/ 277126 w 554252"/>
                <a:gd name="connsiteY1" fmla="*/ 554253 h 554252"/>
                <a:gd name="connsiteX2" fmla="*/ 0 w 554252"/>
                <a:gd name="connsiteY2" fmla="*/ 277126 h 554252"/>
                <a:gd name="connsiteX3" fmla="*/ 277126 w 554252"/>
                <a:gd name="connsiteY3" fmla="*/ 0 h 554252"/>
                <a:gd name="connsiteX4" fmla="*/ 554253 w 554252"/>
                <a:gd name="connsiteY4" fmla="*/ 277126 h 55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52" h="554252">
                  <a:moveTo>
                    <a:pt x="554253" y="277126"/>
                  </a:moveTo>
                  <a:cubicBezTo>
                    <a:pt x="554253" y="430179"/>
                    <a:pt x="430179" y="554253"/>
                    <a:pt x="277126" y="554253"/>
                  </a:cubicBezTo>
                  <a:cubicBezTo>
                    <a:pt x="124074" y="554253"/>
                    <a:pt x="0" y="430179"/>
                    <a:pt x="0" y="277126"/>
                  </a:cubicBezTo>
                  <a:cubicBezTo>
                    <a:pt x="0" y="124074"/>
                    <a:pt x="124074" y="0"/>
                    <a:pt x="277126" y="0"/>
                  </a:cubicBezTo>
                  <a:cubicBezTo>
                    <a:pt x="430179" y="0"/>
                    <a:pt x="554253" y="124074"/>
                    <a:pt x="554253" y="2771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38000">
                  <a:schemeClr val="bg2">
                    <a:lumMod val="7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10">
              <a:extLst>
                <a:ext uri="{FF2B5EF4-FFF2-40B4-BE49-F238E27FC236}">
                  <a16:creationId xmlns:a16="http://schemas.microsoft.com/office/drawing/2014/main" id="{9E95629A-F120-40E3-886B-AC21C48196E4}"/>
                </a:ext>
              </a:extLst>
            </p:cNvPr>
            <p:cNvSpPr/>
            <p:nvPr/>
          </p:nvSpPr>
          <p:spPr>
            <a:xfrm>
              <a:off x="6013023" y="4114898"/>
              <a:ext cx="519222" cy="519222"/>
            </a:xfrm>
            <a:custGeom>
              <a:avLst/>
              <a:gdLst>
                <a:gd name="connsiteX0" fmla="*/ 554253 w 554252"/>
                <a:gd name="connsiteY0" fmla="*/ 277126 h 554252"/>
                <a:gd name="connsiteX1" fmla="*/ 277126 w 554252"/>
                <a:gd name="connsiteY1" fmla="*/ 554253 h 554252"/>
                <a:gd name="connsiteX2" fmla="*/ 0 w 554252"/>
                <a:gd name="connsiteY2" fmla="*/ 277126 h 554252"/>
                <a:gd name="connsiteX3" fmla="*/ 277126 w 554252"/>
                <a:gd name="connsiteY3" fmla="*/ 0 h 554252"/>
                <a:gd name="connsiteX4" fmla="*/ 554253 w 554252"/>
                <a:gd name="connsiteY4" fmla="*/ 277126 h 55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52" h="554252">
                  <a:moveTo>
                    <a:pt x="554253" y="277126"/>
                  </a:moveTo>
                  <a:cubicBezTo>
                    <a:pt x="554253" y="430179"/>
                    <a:pt x="430179" y="554253"/>
                    <a:pt x="277126" y="554253"/>
                  </a:cubicBezTo>
                  <a:cubicBezTo>
                    <a:pt x="124074" y="554253"/>
                    <a:pt x="0" y="430179"/>
                    <a:pt x="0" y="277126"/>
                  </a:cubicBezTo>
                  <a:cubicBezTo>
                    <a:pt x="0" y="124074"/>
                    <a:pt x="124073" y="0"/>
                    <a:pt x="277126" y="0"/>
                  </a:cubicBezTo>
                  <a:cubicBezTo>
                    <a:pt x="430179" y="0"/>
                    <a:pt x="554253" y="124073"/>
                    <a:pt x="554253" y="2771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38000">
                  <a:schemeClr val="bg2">
                    <a:lumMod val="7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66" name="Picture 6" descr="Robot - Free technology icons">
            <a:extLst>
              <a:ext uri="{FF2B5EF4-FFF2-40B4-BE49-F238E27FC236}">
                <a16:creationId xmlns:a16="http://schemas.microsoft.com/office/drawing/2014/main" id="{F544E49A-2B33-4C72-BCCD-05C53545B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08" y="2075288"/>
            <a:ext cx="868552" cy="8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2E80B3-D889-49E4-9354-92F59C0269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0692" y="2108136"/>
            <a:ext cx="805318" cy="805318"/>
          </a:xfrm>
          <a:prstGeom prst="rect">
            <a:avLst/>
          </a:prstGeom>
        </p:spPr>
      </p:pic>
      <p:sp>
        <p:nvSpPr>
          <p:cNvPr id="69" name="灯片编号占位符 3">
            <a:extLst>
              <a:ext uri="{FF2B5EF4-FFF2-40B4-BE49-F238E27FC236}">
                <a16:creationId xmlns:a16="http://schemas.microsoft.com/office/drawing/2014/main" id="{F39270B0-D905-4EF7-BDC0-AFE798C81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482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89" y="1844573"/>
            <a:ext cx="969645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Q1: Does Rust help Linux become safer?</a:t>
            </a:r>
          </a:p>
          <a:p>
            <a:r>
              <a:rPr lang="en-US" altLang="zh-CN" sz="2800" dirty="0"/>
              <a:t>Q2: Does Rust bring additional overhead?</a:t>
            </a:r>
          </a:p>
          <a:p>
            <a:r>
              <a:rPr lang="en-US" altLang="zh-CN" sz="2800" dirty="0"/>
              <a:t>Q3: How does Rust improve Linux development?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RQ2: </a:t>
            </a:r>
            <a:r>
              <a:rPr lang="en-US" altLang="zh-CN" sz="4000" dirty="0"/>
              <a:t>does RFL live up to the hype?</a:t>
            </a:r>
            <a:endParaRPr lang="en-US" altLang="zh-CN" sz="4000" b="1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8CDFA1-C95A-4FBC-ABCA-EA285375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563" y="3866287"/>
            <a:ext cx="6604741" cy="2287588"/>
          </a:xfrm>
          <a:prstGeom prst="rect">
            <a:avLst/>
          </a:prstGeom>
        </p:spPr>
      </p:pic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65CFA06F-92E1-4359-9911-4D68A4C3A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36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308559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Q1: Does Rust help Linux become safer? (RQ2)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907789" y="1367519"/>
            <a:ext cx="1128421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There exist </a:t>
            </a:r>
            <a:r>
              <a:rPr lang="en-US" altLang="zh-CN" sz="2800" i="1" dirty="0"/>
              <a:t>soundness bugs </a:t>
            </a:r>
            <a:r>
              <a:rPr lang="en-US" altLang="zh-CN" sz="2800" dirty="0"/>
              <a:t>in the safety abstractions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Wrapping unsafe APIs needs manually review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Bugs may not disappear, just hide deeper</a:t>
            </a:r>
            <a:r>
              <a:rPr lang="en-US" altLang="zh-CN" sz="2800" baseline="30000" dirty="0"/>
              <a:t>[1]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2BE939-F458-4B2B-AC75-E5D91872A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52"/>
          <a:stretch/>
        </p:blipFill>
        <p:spPr>
          <a:xfrm>
            <a:off x="1610293" y="3387736"/>
            <a:ext cx="8698266" cy="20904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BCCACF1-FBF9-42D2-B2CD-92A5E0CE9F9C}"/>
              </a:ext>
            </a:extLst>
          </p:cNvPr>
          <p:cNvSpPr txBox="1"/>
          <p:nvPr/>
        </p:nvSpPr>
        <p:spPr>
          <a:xfrm>
            <a:off x="0" y="6144642"/>
            <a:ext cx="11742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https://lwn.net/Articles/953116/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3888A52D-30D9-46D9-AAB4-97A090996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9728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1AEA73-1A69-4961-89B1-F5717454B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971" y="3460918"/>
            <a:ext cx="4578059" cy="22275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283CBF-13E7-4059-8804-2F2AA23EE6BF}"/>
              </a:ext>
            </a:extLst>
          </p:cNvPr>
          <p:cNvSpPr txBox="1"/>
          <p:nvPr/>
        </p:nvSpPr>
        <p:spPr>
          <a:xfrm>
            <a:off x="907789" y="1367519"/>
            <a:ext cx="969645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There exist soundness bugs in the safety abstractions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The RFL drivers use </a:t>
            </a:r>
            <a:r>
              <a:rPr lang="en-US" altLang="zh-CN" sz="2800" i="1" dirty="0"/>
              <a:t>unsafe </a:t>
            </a:r>
            <a:r>
              <a:rPr lang="en-US" altLang="zh-CN" sz="2800" dirty="0"/>
              <a:t>blocks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The driver itself still needs </a:t>
            </a:r>
            <a:r>
              <a:rPr lang="en-US" altLang="zh-CN" sz="2800" i="1" dirty="0"/>
              <a:t>unsafe</a:t>
            </a:r>
            <a:r>
              <a:rPr lang="en-US" altLang="zh-CN" sz="2800" dirty="0"/>
              <a:t> due to complex logic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The safety abstraction is hard to maintain pure safe</a:t>
            </a:r>
            <a:r>
              <a:rPr lang="en-US" altLang="zh-CN" sz="2800" baseline="30000" dirty="0"/>
              <a:t>[1]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B5C98D-0EB5-4E5D-83F4-77FE256A80BF}"/>
              </a:ext>
            </a:extLst>
          </p:cNvPr>
          <p:cNvSpPr txBox="1"/>
          <p:nvPr/>
        </p:nvSpPr>
        <p:spPr>
          <a:xfrm>
            <a:off x="907789" y="5838822"/>
            <a:ext cx="1080929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i="1" u="sng" dirty="0"/>
              <a:t>Insight 5: with RFL, Linux becomes more “securable” but still cannot be fully secure.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B271A3-173C-4E0B-9511-77DC501C2630}"/>
              </a:ext>
            </a:extLst>
          </p:cNvPr>
          <p:cNvSpPr txBox="1"/>
          <p:nvPr/>
        </p:nvSpPr>
        <p:spPr>
          <a:xfrm>
            <a:off x="0" y="6144642"/>
            <a:ext cx="11742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https://github.com/Rust-for-Linux/linux/commit/90e53c5e70a69159ec255fec361f7dcf9cf36eae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DE5E8EB2-C1AB-4FE8-B326-40B79C5D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0E8E65-7E0D-4546-BFEB-FD0B4051AA55}"/>
              </a:ext>
            </a:extLst>
          </p:cNvPr>
          <p:cNvSpPr txBox="1">
            <a:spLocks/>
          </p:cNvSpPr>
          <p:nvPr/>
        </p:nvSpPr>
        <p:spPr>
          <a:xfrm>
            <a:off x="0" y="251693"/>
            <a:ext cx="10308559" cy="8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en-US" altLang="zh-CN" sz="4000"/>
              <a:t>Q1: Does Rust help Linux become safer? (RQ2)</a:t>
            </a:r>
            <a:endParaRPr lang="en-US" altLang="zh-CN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61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90" y="1533423"/>
            <a:ext cx="10841174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Setup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NVME and binder are considered the first batch of drivers to be merged in the Linux mainline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Others: File system/Network/Driver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50046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Q2: Does Rust bring additional overhead? (RQ2)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A460FF-FDAD-4129-A907-ADB28EBB2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07" y="3780192"/>
            <a:ext cx="5875867" cy="2049461"/>
          </a:xfrm>
          <a:prstGeom prst="rect">
            <a:avLst/>
          </a:prstGeom>
        </p:spPr>
      </p:pic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A6DD0AE-6F07-4CC3-8949-86AE20B8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337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90" y="1533423"/>
            <a:ext cx="5766558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Binary size overhead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b="1" dirty="0"/>
              <a:t>1.2× </a:t>
            </a:r>
            <a:r>
              <a:rPr lang="en-US" altLang="zh-CN" sz="2800" dirty="0"/>
              <a:t>for binder, </a:t>
            </a:r>
            <a:r>
              <a:rPr lang="en-US" altLang="zh-CN" sz="2800" b="1" dirty="0"/>
              <a:t>2.4×</a:t>
            </a:r>
            <a:r>
              <a:rPr lang="en-US" altLang="zh-CN" sz="2800" dirty="0"/>
              <a:t> for </a:t>
            </a:r>
            <a:r>
              <a:rPr lang="en-US" altLang="zh-CN" sz="2800" dirty="0" err="1"/>
              <a:t>gpio</a:t>
            </a:r>
            <a:r>
              <a:rPr lang="en-US" altLang="zh-CN" sz="2800" dirty="0"/>
              <a:t>, and </a:t>
            </a:r>
            <a:r>
              <a:rPr lang="en-US" altLang="zh-CN" sz="2800" b="1" dirty="0"/>
              <a:t>1.9×</a:t>
            </a:r>
            <a:r>
              <a:rPr lang="en-US" altLang="zh-CN" sz="2800" dirty="0"/>
              <a:t> for </a:t>
            </a:r>
            <a:r>
              <a:rPr lang="en-US" altLang="zh-CN" sz="2800" dirty="0" err="1"/>
              <a:t>sem</a:t>
            </a:r>
            <a:r>
              <a:rPr lang="en-US" altLang="zh-CN" sz="2800" dirty="0"/>
              <a:t> (</a:t>
            </a:r>
            <a:r>
              <a:rPr lang="zh-CN" altLang="en-US" sz="2800" dirty="0"/>
              <a:t>* </a:t>
            </a:r>
            <a:r>
              <a:rPr lang="en-US" altLang="zh-CN" sz="2800" dirty="0"/>
              <a:t>means full feature in Rust)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E2F3BF-5551-4831-9069-34261B6C8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190" y="1286350"/>
            <a:ext cx="5096566" cy="5206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946F1C-3933-4E22-8EFE-5B50FE08F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665" y="1322073"/>
            <a:ext cx="5379335" cy="5135078"/>
          </a:xfrm>
          <a:prstGeom prst="rect">
            <a:avLst/>
          </a:prstGeom>
        </p:spPr>
      </p:pic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B2FE3C39-D564-4F62-A160-F5BB94915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8EE1978-F62D-43AD-AA59-830294C2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50046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Q2: Does Rust bring additional overhead? (RQ2)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441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90" y="1533423"/>
            <a:ext cx="5766558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Binary size overhead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1.2× for binder, 2.4× for 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</a:rPr>
              <a:t>gpio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, and 1.9× for 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</a:rPr>
              <a:t>sem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means full feature in Rust)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Rust brings overhead especially in the </a:t>
            </a:r>
            <a:r>
              <a:rPr lang="en-US" altLang="zh-CN" sz="2800" i="1" dirty="0"/>
              <a:t>debug</a:t>
            </a:r>
            <a:r>
              <a:rPr lang="en-US" altLang="zh-CN" sz="2800" dirty="0"/>
              <a:t> segmentation: </a:t>
            </a:r>
            <a:r>
              <a:rPr lang="en-US" altLang="zh-CN" sz="2800" b="1" dirty="0"/>
              <a:t>3.9×–6.6× larger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E2F3BF-5551-4831-9069-34261B6C8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190" y="1286350"/>
            <a:ext cx="5096566" cy="5206525"/>
          </a:xfrm>
          <a:prstGeom prst="rect">
            <a:avLst/>
          </a:prstGeom>
        </p:spPr>
      </p:pic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513B120-BEF3-43C6-AD15-F9D555328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3A9E7B-31A9-4989-A41C-7AC1CE81E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50046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Q2: Does Rust bring additional overhead? (RQ2)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3444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89" y="1533423"/>
            <a:ext cx="9696451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Binary size overhead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Runtime overhead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Latency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Rust e1000 driver lacks features, e.g., prefetch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A6CAC0-93E2-48F3-B757-936D41A75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60" y="4446329"/>
            <a:ext cx="3420908" cy="2363674"/>
          </a:xfrm>
          <a:prstGeom prst="rect">
            <a:avLst/>
          </a:prstGeom>
        </p:spPr>
      </p:pic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0CD65C52-4AAF-498D-9DEA-5B2457C28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343D83-9C59-42B7-97AA-4794DFBE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50046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Q2: Does Rust bring additional overhead? (RQ2)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9285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90" y="1533423"/>
            <a:ext cx="5678485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Binary size overhead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Runtime overhead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Latency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Throughput (poor)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Rust has higher cache miss rate due to smart pointer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84D9B2-8552-4F7C-9FF5-F6B0F19D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90" y="3881684"/>
            <a:ext cx="5465656" cy="29214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C72053-0450-4226-9F36-AF1FB7874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65" y="1059199"/>
            <a:ext cx="5301106" cy="261115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9AE7AD-4A00-41B3-A7CA-B90F0BD4EFD5}"/>
              </a:ext>
            </a:extLst>
          </p:cNvPr>
          <p:cNvSpPr txBox="1"/>
          <p:nvPr/>
        </p:nvSpPr>
        <p:spPr>
          <a:xfrm>
            <a:off x="515895" y="4711251"/>
            <a:ext cx="567848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/>
              <a:t>Rust: 	</a:t>
            </a:r>
            <a:r>
              <a:rPr lang="zh-CN" altLang="en-US" sz="2400" dirty="0"/>
              <a:t>78,280,692    L1-icache-load-misses </a:t>
            </a:r>
            <a:endParaRPr lang="en-US" altLang="zh-CN" sz="2400" dirty="0"/>
          </a:p>
          <a:p>
            <a:r>
              <a:rPr lang="en-US" altLang="zh-CN" sz="2400" dirty="0"/>
              <a:t>	2,240,713      </a:t>
            </a:r>
            <a:r>
              <a:rPr lang="en-US" altLang="zh-CN" sz="2400" dirty="0" err="1"/>
              <a:t>dTLB</a:t>
            </a:r>
            <a:r>
              <a:rPr lang="en-US" altLang="zh-CN" sz="2400" dirty="0"/>
              <a:t>-load-misses </a:t>
            </a:r>
          </a:p>
          <a:p>
            <a:endParaRPr lang="en-US" altLang="zh-CN" sz="2400" dirty="0"/>
          </a:p>
          <a:p>
            <a:r>
              <a:rPr lang="en-US" altLang="zh-CN" sz="2400" dirty="0"/>
              <a:t>C:	52,976,908    L1-icache-load-misses</a:t>
            </a:r>
          </a:p>
          <a:p>
            <a:r>
              <a:rPr lang="en-US" altLang="zh-CN" sz="2400" dirty="0"/>
              <a:t>	1,312,452      </a:t>
            </a:r>
            <a:r>
              <a:rPr lang="en-US" altLang="zh-CN" sz="2400" dirty="0" err="1"/>
              <a:t>dTLB</a:t>
            </a:r>
            <a:r>
              <a:rPr lang="en-US" altLang="zh-CN" sz="2400" dirty="0"/>
              <a:t>-load-misses</a:t>
            </a: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1A35D932-8414-4ADD-9E77-82D435C8E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15DB68-7A8F-4EFF-AFDF-616EAC47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50046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Q2: Does Rust bring additional overhead? (RQ2)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827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90" y="1533423"/>
            <a:ext cx="5678485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Binary size overhead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Runtime overhead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Latency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Throughput (poor)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Rust has higher cache miss rate due to smart pointer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Rust runtime checks/bit field translation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84D9B2-8552-4F7C-9FF5-F6B0F19D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90" y="3881684"/>
            <a:ext cx="5465656" cy="29214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C72053-0450-4226-9F36-AF1FB7874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65" y="1059199"/>
            <a:ext cx="5301106" cy="2611154"/>
          </a:xfrm>
          <a:prstGeom prst="rect">
            <a:avLst/>
          </a:prstGeom>
        </p:spPr>
      </p:pic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32F83DAB-795A-4756-AB3B-15244D643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B757E-D8E8-4FEC-98C7-E0A34B5F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50046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Q2: Does Rust bring additional overhead? (RQ2)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330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90" y="1533423"/>
            <a:ext cx="5163671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Binary size overhead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Runtime overhead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Latency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Throughput (better)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Rust use less cache lines (</a:t>
            </a:r>
            <a:r>
              <a:rPr lang="en-US" altLang="zh-CN" sz="2800" i="1" dirty="0" err="1"/>
              <a:t>pahole</a:t>
            </a:r>
            <a:r>
              <a:rPr lang="en-US" altLang="zh-CN" sz="2800" dirty="0"/>
              <a:t>)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Less code path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0C8BAE-BF2B-484A-901F-6DE94CD7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90" y="3881684"/>
            <a:ext cx="5465656" cy="29214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C3915E-9DDA-47E4-AABB-DDA1956FB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65" y="1059199"/>
            <a:ext cx="5301106" cy="2611154"/>
          </a:xfrm>
          <a:prstGeom prst="rect">
            <a:avLst/>
          </a:prstGeom>
        </p:spPr>
      </p:pic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41E246D1-2928-43D6-8F07-333DE77A9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B63BE-1AA8-4065-8D0C-0FC04EEE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50046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Q2: Does Rust bring additional overhead? (RQ2)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394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6345D3-AD8A-4F34-8FA5-467896E04464}"/>
              </a:ext>
            </a:extLst>
          </p:cNvPr>
          <p:cNvSpPr txBox="1"/>
          <p:nvPr/>
        </p:nvSpPr>
        <p:spPr>
          <a:xfrm>
            <a:off x="365337" y="473291"/>
            <a:ext cx="11742630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800" dirty="0"/>
              <a:t>Static analysis</a:t>
            </a:r>
            <a:r>
              <a:rPr lang="en-US" altLang="zh-CN" sz="2800" baseline="30000" dirty="0"/>
              <a:t>[1]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Gcc</a:t>
            </a:r>
            <a:r>
              <a:rPr lang="en-US" altLang="zh-CN" sz="2800" dirty="0"/>
              <a:t> –</a:t>
            </a:r>
            <a:r>
              <a:rPr lang="en-US" altLang="zh-CN" sz="2800" dirty="0" err="1"/>
              <a:t>Wanalyze</a:t>
            </a:r>
            <a:r>
              <a:rPr lang="en-US" altLang="zh-CN" sz="2800" dirty="0"/>
              <a:t>* 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/>
              <a:t>Clang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cppcheck</a:t>
            </a:r>
            <a:endParaRPr lang="en-US" altLang="zh-CN" sz="2800" dirty="0"/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Codechecker</a:t>
            </a:r>
            <a:endParaRPr lang="en-US" altLang="zh-CN" sz="28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800" dirty="0"/>
              <a:t>Runtime detection</a:t>
            </a:r>
            <a:r>
              <a:rPr lang="en-US" altLang="zh-CN" sz="2800" baseline="30000" dirty="0"/>
              <a:t>[2]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/>
              <a:t>Kernel Memory Sanitizer (KMSAN)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/>
              <a:t>Kernel Concurrency Sanitizer (KCSAN)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/>
              <a:t>Undefined Behavior Sanitizer (UBSAN)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800" dirty="0"/>
              <a:t>Kernel testing</a:t>
            </a:r>
            <a:r>
              <a:rPr lang="en-US" altLang="zh-CN" sz="2800" baseline="30000" dirty="0"/>
              <a:t>[2]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KUnit</a:t>
            </a:r>
            <a:r>
              <a:rPr lang="en-US" altLang="zh-CN" sz="2800" dirty="0"/>
              <a:t>/</a:t>
            </a:r>
            <a:r>
              <a:rPr lang="en-US" altLang="zh-CN" sz="2800" dirty="0" err="1"/>
              <a:t>Kselftest</a:t>
            </a:r>
            <a:r>
              <a:rPr lang="en-US" altLang="zh-CN" sz="2800" dirty="0"/>
              <a:t>/LTP/Kernel CI/Fuzz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3B05046-AED4-4875-AAFB-A596CDB1A7EF}"/>
              </a:ext>
            </a:extLst>
          </p:cNvPr>
          <p:cNvGrpSpPr/>
          <p:nvPr/>
        </p:nvGrpSpPr>
        <p:grpSpPr>
          <a:xfrm>
            <a:off x="7549896" y="3806371"/>
            <a:ext cx="1457054" cy="1970985"/>
            <a:chOff x="3570173" y="1208332"/>
            <a:chExt cx="3745366" cy="4847734"/>
          </a:xfrm>
        </p:grpSpPr>
        <p:sp>
          <p:nvSpPr>
            <p:cNvPr id="31" name="任意多边形 2">
              <a:extLst>
                <a:ext uri="{FF2B5EF4-FFF2-40B4-BE49-F238E27FC236}">
                  <a16:creationId xmlns:a16="http://schemas.microsoft.com/office/drawing/2014/main" id="{EFF27629-223B-4789-B9D3-4465CBF53F21}"/>
                </a:ext>
              </a:extLst>
            </p:cNvPr>
            <p:cNvSpPr/>
            <p:nvPr/>
          </p:nvSpPr>
          <p:spPr>
            <a:xfrm>
              <a:off x="3692941" y="1208332"/>
              <a:ext cx="2369344" cy="973556"/>
            </a:xfrm>
            <a:custGeom>
              <a:avLst/>
              <a:gdLst>
                <a:gd name="connsiteX0" fmla="*/ 0 w 2529194"/>
                <a:gd name="connsiteY0" fmla="*/ 567623 h 1039238"/>
                <a:gd name="connsiteX1" fmla="*/ 2529195 w 2529194"/>
                <a:gd name="connsiteY1" fmla="*/ 184488 h 1039238"/>
                <a:gd name="connsiteX2" fmla="*/ 471616 w 2529194"/>
                <a:gd name="connsiteY2" fmla="*/ 1039239 h 1039238"/>
                <a:gd name="connsiteX3" fmla="*/ 0 w 2529194"/>
                <a:gd name="connsiteY3" fmla="*/ 567623 h 10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194" h="1039238">
                  <a:moveTo>
                    <a:pt x="0" y="567623"/>
                  </a:moveTo>
                  <a:cubicBezTo>
                    <a:pt x="0" y="567623"/>
                    <a:pt x="997488" y="-392302"/>
                    <a:pt x="2529195" y="184488"/>
                  </a:cubicBezTo>
                  <a:cubicBezTo>
                    <a:pt x="2529195" y="184488"/>
                    <a:pt x="867272" y="-146895"/>
                    <a:pt x="471616" y="1039239"/>
                  </a:cubicBezTo>
                  <a:lnTo>
                    <a:pt x="0" y="567623"/>
                  </a:lnTo>
                  <a:close/>
                </a:path>
              </a:pathLst>
            </a:custGeom>
            <a:solidFill>
              <a:srgbClr val="FF0000"/>
            </a:soli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3">
              <a:extLst>
                <a:ext uri="{FF2B5EF4-FFF2-40B4-BE49-F238E27FC236}">
                  <a16:creationId xmlns:a16="http://schemas.microsoft.com/office/drawing/2014/main" id="{26BF8DF7-405F-4D48-AE7F-984CB1731F9C}"/>
                </a:ext>
              </a:extLst>
            </p:cNvPr>
            <p:cNvSpPr/>
            <p:nvPr/>
          </p:nvSpPr>
          <p:spPr>
            <a:xfrm>
              <a:off x="4753787" y="1625132"/>
              <a:ext cx="2561752" cy="4430934"/>
            </a:xfrm>
            <a:custGeom>
              <a:avLst/>
              <a:gdLst>
                <a:gd name="connsiteX0" fmla="*/ 2015304 w 2734583"/>
                <a:gd name="connsiteY0" fmla="*/ 0 h 4729872"/>
                <a:gd name="connsiteX1" fmla="*/ 1365059 w 2734583"/>
                <a:gd name="connsiteY1" fmla="*/ 145241 h 4729872"/>
                <a:gd name="connsiteX2" fmla="*/ 839187 w 2734583"/>
                <a:gd name="connsiteY2" fmla="*/ 290482 h 4729872"/>
                <a:gd name="connsiteX3" fmla="*/ 257388 w 2734583"/>
                <a:gd name="connsiteY3" fmla="*/ 963264 h 4729872"/>
                <a:gd name="connsiteX4" fmla="*/ 361728 w 2734583"/>
                <a:gd name="connsiteY4" fmla="*/ 1284631 h 4729872"/>
                <a:gd name="connsiteX5" fmla="*/ 395952 w 2734583"/>
                <a:gd name="connsiteY5" fmla="*/ 1480789 h 4729872"/>
                <a:gd name="connsiteX6" fmla="*/ 49544 w 2734583"/>
                <a:gd name="connsiteY6" fmla="*/ 2304656 h 4729872"/>
                <a:gd name="connsiteX7" fmla="*/ 146371 w 2734583"/>
                <a:gd name="connsiteY7" fmla="*/ 3578435 h 4729872"/>
                <a:gd name="connsiteX8" fmla="*/ 56221 w 2734583"/>
                <a:gd name="connsiteY8" fmla="*/ 4208647 h 4729872"/>
                <a:gd name="connsiteX9" fmla="*/ 298290 w 2734583"/>
                <a:gd name="connsiteY9" fmla="*/ 4416492 h 4729872"/>
                <a:gd name="connsiteX10" fmla="*/ 1153041 w 2734583"/>
                <a:gd name="connsiteY10" fmla="*/ 4686106 h 4729872"/>
                <a:gd name="connsiteX11" fmla="*/ 1613805 w 2734583"/>
                <a:gd name="connsiteY11" fmla="*/ 4706974 h 4729872"/>
                <a:gd name="connsiteX12" fmla="*/ 2580408 w 2734583"/>
                <a:gd name="connsiteY12" fmla="*/ 4669411 h 4729872"/>
                <a:gd name="connsiteX13" fmla="*/ 2707285 w 2734583"/>
                <a:gd name="connsiteY13" fmla="*/ 4616824 h 4729872"/>
                <a:gd name="connsiteX14" fmla="*/ 2423481 w 2734583"/>
                <a:gd name="connsiteY14" fmla="*/ 4582601 h 4729872"/>
                <a:gd name="connsiteX15" fmla="*/ 2451027 w 2734583"/>
                <a:gd name="connsiteY15" fmla="*/ 4409814 h 4729872"/>
                <a:gd name="connsiteX16" fmla="*/ 2354199 w 2734583"/>
                <a:gd name="connsiteY16" fmla="*/ 4181101 h 4729872"/>
                <a:gd name="connsiteX17" fmla="*/ 2402613 w 2734583"/>
                <a:gd name="connsiteY17" fmla="*/ 3550890 h 4729872"/>
                <a:gd name="connsiteX18" fmla="*/ 2451027 w 2734583"/>
                <a:gd name="connsiteY18" fmla="*/ 2644386 h 4729872"/>
                <a:gd name="connsiteX19" fmla="*/ 2347522 w 2734583"/>
                <a:gd name="connsiteY19" fmla="*/ 1917347 h 4729872"/>
                <a:gd name="connsiteX20" fmla="*/ 2416803 w 2734583"/>
                <a:gd name="connsiteY20" fmla="*/ 1246234 h 4729872"/>
                <a:gd name="connsiteX21" fmla="*/ 2417638 w 2734583"/>
                <a:gd name="connsiteY21" fmla="*/ 1242895 h 4729872"/>
                <a:gd name="connsiteX22" fmla="*/ 2500275 w 2734583"/>
                <a:gd name="connsiteY22" fmla="*/ 969942 h 4729872"/>
                <a:gd name="connsiteX23" fmla="*/ 2445184 w 2734583"/>
                <a:gd name="connsiteY23" fmla="*/ 665270 h 4729872"/>
                <a:gd name="connsiteX24" fmla="*/ 2728988 w 2734583"/>
                <a:gd name="connsiteY24" fmla="*/ 436557 h 4729872"/>
                <a:gd name="connsiteX25" fmla="*/ 2015304 w 2734583"/>
                <a:gd name="connsiteY25" fmla="*/ 0 h 472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34583" h="4729872">
                  <a:moveTo>
                    <a:pt x="2015304" y="0"/>
                  </a:moveTo>
                  <a:cubicBezTo>
                    <a:pt x="1710632" y="0"/>
                    <a:pt x="1632169" y="103505"/>
                    <a:pt x="1365059" y="145241"/>
                  </a:cubicBezTo>
                  <a:cubicBezTo>
                    <a:pt x="1102123" y="186977"/>
                    <a:pt x="946031" y="244572"/>
                    <a:pt x="839187" y="290482"/>
                  </a:cubicBezTo>
                  <a:cubicBezTo>
                    <a:pt x="491109" y="439896"/>
                    <a:pt x="257388" y="670278"/>
                    <a:pt x="257388" y="963264"/>
                  </a:cubicBezTo>
                  <a:cubicBezTo>
                    <a:pt x="257388" y="1078455"/>
                    <a:pt x="294951" y="1186969"/>
                    <a:pt x="361728" y="1284631"/>
                  </a:cubicBezTo>
                  <a:cubicBezTo>
                    <a:pt x="381761" y="1348069"/>
                    <a:pt x="403464" y="1433210"/>
                    <a:pt x="395952" y="1480789"/>
                  </a:cubicBezTo>
                  <a:cubicBezTo>
                    <a:pt x="381761" y="1564261"/>
                    <a:pt x="-74829" y="1861421"/>
                    <a:pt x="49544" y="2304656"/>
                  </a:cubicBezTo>
                  <a:cubicBezTo>
                    <a:pt x="173917" y="2747891"/>
                    <a:pt x="376753" y="3048389"/>
                    <a:pt x="146371" y="3578435"/>
                  </a:cubicBezTo>
                  <a:cubicBezTo>
                    <a:pt x="7808" y="3896462"/>
                    <a:pt x="-53127" y="4125175"/>
                    <a:pt x="56221" y="4208647"/>
                  </a:cubicBezTo>
                  <a:cubicBezTo>
                    <a:pt x="201462" y="4319664"/>
                    <a:pt x="527002" y="4257061"/>
                    <a:pt x="298290" y="4416492"/>
                  </a:cubicBezTo>
                  <a:cubicBezTo>
                    <a:pt x="160561" y="4512485"/>
                    <a:pt x="381761" y="4668576"/>
                    <a:pt x="1153041" y="4686106"/>
                  </a:cubicBezTo>
                  <a:cubicBezTo>
                    <a:pt x="1306629" y="4689444"/>
                    <a:pt x="1461051" y="4691949"/>
                    <a:pt x="1613805" y="4706974"/>
                  </a:cubicBezTo>
                  <a:cubicBezTo>
                    <a:pt x="1953535" y="4740362"/>
                    <a:pt x="2213967" y="4744536"/>
                    <a:pt x="2580408" y="4669411"/>
                  </a:cubicBezTo>
                  <a:cubicBezTo>
                    <a:pt x="2665549" y="4651882"/>
                    <a:pt x="2713128" y="4644370"/>
                    <a:pt x="2707285" y="4616824"/>
                  </a:cubicBezTo>
                  <a:cubicBezTo>
                    <a:pt x="2700607" y="4582601"/>
                    <a:pt x="2458539" y="4623502"/>
                    <a:pt x="2423481" y="4582601"/>
                  </a:cubicBezTo>
                  <a:cubicBezTo>
                    <a:pt x="2340009" y="4485774"/>
                    <a:pt x="2632995" y="4474087"/>
                    <a:pt x="2451027" y="4409814"/>
                  </a:cubicBezTo>
                  <a:cubicBezTo>
                    <a:pt x="2257372" y="4340532"/>
                    <a:pt x="2215636" y="4243705"/>
                    <a:pt x="2354199" y="4181101"/>
                  </a:cubicBezTo>
                  <a:cubicBezTo>
                    <a:pt x="2576234" y="4081770"/>
                    <a:pt x="2652194" y="3863074"/>
                    <a:pt x="2402613" y="3550890"/>
                  </a:cubicBezTo>
                  <a:cubicBezTo>
                    <a:pt x="2028659" y="3084282"/>
                    <a:pt x="2357538" y="2878107"/>
                    <a:pt x="2451027" y="2644386"/>
                  </a:cubicBezTo>
                  <a:cubicBezTo>
                    <a:pt x="2547854" y="2402318"/>
                    <a:pt x="2520308" y="2152737"/>
                    <a:pt x="2347522" y="1917347"/>
                  </a:cubicBezTo>
                  <a:cubicBezTo>
                    <a:pt x="2174735" y="1681956"/>
                    <a:pt x="2371729" y="1335548"/>
                    <a:pt x="2416803" y="1246234"/>
                  </a:cubicBezTo>
                  <a:cubicBezTo>
                    <a:pt x="2417638" y="1244564"/>
                    <a:pt x="2417638" y="1243730"/>
                    <a:pt x="2417638" y="1242895"/>
                  </a:cubicBezTo>
                  <a:cubicBezTo>
                    <a:pt x="2466052" y="1158588"/>
                    <a:pt x="2494432" y="1065935"/>
                    <a:pt x="2500275" y="969942"/>
                  </a:cubicBezTo>
                  <a:cubicBezTo>
                    <a:pt x="2506953" y="845569"/>
                    <a:pt x="2452696" y="725370"/>
                    <a:pt x="2445184" y="665270"/>
                  </a:cubicBezTo>
                  <a:cubicBezTo>
                    <a:pt x="2417638" y="444070"/>
                    <a:pt x="2693095" y="520864"/>
                    <a:pt x="2728988" y="436557"/>
                  </a:cubicBezTo>
                  <a:cubicBezTo>
                    <a:pt x="2790757" y="290482"/>
                    <a:pt x="2327489" y="0"/>
                    <a:pt x="2015304" y="0"/>
                  </a:cubicBezTo>
                  <a:close/>
                </a:path>
              </a:pathLst>
            </a:custGeom>
            <a:gradFill flip="none" rotWithShape="1">
              <a:gsLst>
                <a:gs pos="88496">
                  <a:schemeClr val="tx1">
                    <a:lumMod val="75000"/>
                    <a:lumOff val="25000"/>
                  </a:schemeClr>
                </a:gs>
                <a:gs pos="58000">
                  <a:srgbClr val="646464"/>
                </a:gs>
                <a:gs pos="20000">
                  <a:schemeClr val="tx1">
                    <a:lumMod val="95000"/>
                    <a:lumOff val="5000"/>
                  </a:schemeClr>
                </a:gs>
              </a:gsLst>
              <a:lin ang="13500000" scaled="1"/>
              <a:tileRect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4">
              <a:extLst>
                <a:ext uri="{FF2B5EF4-FFF2-40B4-BE49-F238E27FC236}">
                  <a16:creationId xmlns:a16="http://schemas.microsoft.com/office/drawing/2014/main" id="{6EFDFD8F-E282-4A75-ADFC-DA3E02DD90AB}"/>
                </a:ext>
              </a:extLst>
            </p:cNvPr>
            <p:cNvSpPr/>
            <p:nvPr/>
          </p:nvSpPr>
          <p:spPr>
            <a:xfrm>
              <a:off x="5092653" y="1883962"/>
              <a:ext cx="1900167" cy="1770361"/>
            </a:xfrm>
            <a:custGeom>
              <a:avLst/>
              <a:gdLst>
                <a:gd name="connsiteX0" fmla="*/ 2028364 w 2028364"/>
                <a:gd name="connsiteY0" fmla="*/ 686973 h 1889800"/>
                <a:gd name="connsiteX1" fmla="*/ 1014182 w 2028364"/>
                <a:gd name="connsiteY1" fmla="*/ 0 h 1889800"/>
                <a:gd name="connsiteX2" fmla="*/ 0 w 2028364"/>
                <a:gd name="connsiteY2" fmla="*/ 686973 h 1889800"/>
                <a:gd name="connsiteX3" fmla="*/ 432384 w 2028364"/>
                <a:gd name="connsiteY3" fmla="*/ 1250407 h 1889800"/>
                <a:gd name="connsiteX4" fmla="*/ 493318 w 2028364"/>
                <a:gd name="connsiteY4" fmla="*/ 1638551 h 1889800"/>
                <a:gd name="connsiteX5" fmla="*/ 787139 w 2028364"/>
                <a:gd name="connsiteY5" fmla="*/ 1889801 h 1889800"/>
                <a:gd name="connsiteX6" fmla="*/ 1249573 w 2028364"/>
                <a:gd name="connsiteY6" fmla="*/ 1889801 h 1889800"/>
                <a:gd name="connsiteX7" fmla="*/ 1543393 w 2028364"/>
                <a:gd name="connsiteY7" fmla="*/ 1638551 h 1889800"/>
                <a:gd name="connsiteX8" fmla="*/ 1605162 w 2028364"/>
                <a:gd name="connsiteY8" fmla="*/ 1244564 h 1889800"/>
                <a:gd name="connsiteX9" fmla="*/ 2028364 w 2028364"/>
                <a:gd name="connsiteY9" fmla="*/ 686973 h 188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364" h="1889800">
                  <a:moveTo>
                    <a:pt x="2028364" y="686973"/>
                  </a:moveTo>
                  <a:cubicBezTo>
                    <a:pt x="2028364" y="307176"/>
                    <a:pt x="1574278" y="0"/>
                    <a:pt x="1014182" y="0"/>
                  </a:cubicBezTo>
                  <a:cubicBezTo>
                    <a:pt x="454087" y="0"/>
                    <a:pt x="0" y="308011"/>
                    <a:pt x="0" y="686973"/>
                  </a:cubicBezTo>
                  <a:cubicBezTo>
                    <a:pt x="0" y="919859"/>
                    <a:pt x="171117" y="1126034"/>
                    <a:pt x="432384" y="1250407"/>
                  </a:cubicBezTo>
                  <a:lnTo>
                    <a:pt x="493318" y="1638551"/>
                  </a:lnTo>
                  <a:cubicBezTo>
                    <a:pt x="515856" y="1782957"/>
                    <a:pt x="641063" y="1889801"/>
                    <a:pt x="787139" y="1889801"/>
                  </a:cubicBezTo>
                  <a:lnTo>
                    <a:pt x="1249573" y="1889801"/>
                  </a:lnTo>
                  <a:cubicBezTo>
                    <a:pt x="1396483" y="1889801"/>
                    <a:pt x="1520856" y="1782957"/>
                    <a:pt x="1543393" y="1638551"/>
                  </a:cubicBezTo>
                  <a:lnTo>
                    <a:pt x="1605162" y="1244564"/>
                  </a:lnTo>
                  <a:cubicBezTo>
                    <a:pt x="1862255" y="1120191"/>
                    <a:pt x="2028364" y="916520"/>
                    <a:pt x="2028364" y="686973"/>
                  </a:cubicBezTo>
                  <a:close/>
                </a:path>
              </a:pathLst>
            </a:custGeom>
            <a:gradFill>
              <a:gsLst>
                <a:gs pos="72000">
                  <a:schemeClr val="bg1"/>
                </a:gs>
                <a:gs pos="0">
                  <a:schemeClr val="bg2">
                    <a:lumMod val="90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5">
              <a:extLst>
                <a:ext uri="{FF2B5EF4-FFF2-40B4-BE49-F238E27FC236}">
                  <a16:creationId xmlns:a16="http://schemas.microsoft.com/office/drawing/2014/main" id="{9F500297-8691-48EE-8974-8A6DFCE97BE6}"/>
                </a:ext>
              </a:extLst>
            </p:cNvPr>
            <p:cNvSpPr/>
            <p:nvPr/>
          </p:nvSpPr>
          <p:spPr>
            <a:xfrm>
              <a:off x="3570173" y="1704892"/>
              <a:ext cx="3291472" cy="3292058"/>
            </a:xfrm>
            <a:custGeom>
              <a:avLst/>
              <a:gdLst>
                <a:gd name="connsiteX0" fmla="*/ 3486616 w 3513535"/>
                <a:gd name="connsiteY0" fmla="*/ 3486616 h 3514161"/>
                <a:gd name="connsiteX1" fmla="*/ 3486616 w 3513535"/>
                <a:gd name="connsiteY1" fmla="*/ 3486616 h 3514161"/>
                <a:gd name="connsiteX2" fmla="*/ 3354731 w 3513535"/>
                <a:gd name="connsiteY2" fmla="*/ 3486616 h 3514161"/>
                <a:gd name="connsiteX3" fmla="*/ 27546 w 3513535"/>
                <a:gd name="connsiteY3" fmla="*/ 159431 h 3514161"/>
                <a:gd name="connsiteX4" fmla="*/ 27546 w 3513535"/>
                <a:gd name="connsiteY4" fmla="*/ 27546 h 3514161"/>
                <a:gd name="connsiteX5" fmla="*/ 27546 w 3513535"/>
                <a:gd name="connsiteY5" fmla="*/ 27546 h 3514161"/>
                <a:gd name="connsiteX6" fmla="*/ 159431 w 3513535"/>
                <a:gd name="connsiteY6" fmla="*/ 27546 h 3514161"/>
                <a:gd name="connsiteX7" fmla="*/ 3486616 w 3513535"/>
                <a:gd name="connsiteY7" fmla="*/ 3354731 h 3514161"/>
                <a:gd name="connsiteX8" fmla="*/ 3486616 w 3513535"/>
                <a:gd name="connsiteY8" fmla="*/ 3486616 h 351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3535" h="3514161">
                  <a:moveTo>
                    <a:pt x="3486616" y="3486616"/>
                  </a:moveTo>
                  <a:lnTo>
                    <a:pt x="3486616" y="3486616"/>
                  </a:lnTo>
                  <a:cubicBezTo>
                    <a:pt x="3449888" y="3523344"/>
                    <a:pt x="3390624" y="3523344"/>
                    <a:pt x="3354731" y="3486616"/>
                  </a:cubicBezTo>
                  <a:lnTo>
                    <a:pt x="27546" y="159431"/>
                  </a:lnTo>
                  <a:cubicBezTo>
                    <a:pt x="-9182" y="122703"/>
                    <a:pt x="-9182" y="63439"/>
                    <a:pt x="27546" y="27546"/>
                  </a:cubicBezTo>
                  <a:lnTo>
                    <a:pt x="27546" y="27546"/>
                  </a:lnTo>
                  <a:cubicBezTo>
                    <a:pt x="64273" y="-9182"/>
                    <a:pt x="123538" y="-9182"/>
                    <a:pt x="159431" y="27546"/>
                  </a:cubicBezTo>
                  <a:lnTo>
                    <a:pt x="3486616" y="3354731"/>
                  </a:lnTo>
                  <a:cubicBezTo>
                    <a:pt x="3522509" y="3390624"/>
                    <a:pt x="3522509" y="3449888"/>
                    <a:pt x="3486616" y="3486616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13">
              <a:extLst>
                <a:ext uri="{FF2B5EF4-FFF2-40B4-BE49-F238E27FC236}">
                  <a16:creationId xmlns:a16="http://schemas.microsoft.com/office/drawing/2014/main" id="{561FEB7B-9450-4127-9779-05A00B021A30}"/>
                </a:ext>
              </a:extLst>
            </p:cNvPr>
            <p:cNvSpPr/>
            <p:nvPr/>
          </p:nvSpPr>
          <p:spPr>
            <a:xfrm>
              <a:off x="5829613" y="2848376"/>
              <a:ext cx="197485" cy="223208"/>
            </a:xfrm>
            <a:custGeom>
              <a:avLst/>
              <a:gdLst>
                <a:gd name="connsiteX0" fmla="*/ 58055 w 210808"/>
                <a:gd name="connsiteY0" fmla="*/ 224266 h 238267"/>
                <a:gd name="connsiteX1" fmla="*/ 199122 w 210808"/>
                <a:gd name="connsiteY1" fmla="*/ 156654 h 238267"/>
                <a:gd name="connsiteX2" fmla="*/ 210808 w 210808"/>
                <a:gd name="connsiteY2" fmla="*/ 142464 h 238267"/>
                <a:gd name="connsiteX3" fmla="*/ 210808 w 210808"/>
                <a:gd name="connsiteY3" fmla="*/ 13917 h 238267"/>
                <a:gd name="connsiteX4" fmla="*/ 187436 w 210808"/>
                <a:gd name="connsiteY4" fmla="*/ 3900 h 238267"/>
                <a:gd name="connsiteX5" fmla="*/ 38022 w 210808"/>
                <a:gd name="connsiteY5" fmla="*/ 148307 h 238267"/>
                <a:gd name="connsiteX6" fmla="*/ 58055 w 210808"/>
                <a:gd name="connsiteY6" fmla="*/ 224266 h 23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808" h="238267">
                  <a:moveTo>
                    <a:pt x="58055" y="224266"/>
                  </a:moveTo>
                  <a:cubicBezTo>
                    <a:pt x="111477" y="175852"/>
                    <a:pt x="173246" y="160827"/>
                    <a:pt x="199122" y="156654"/>
                  </a:cubicBezTo>
                  <a:cubicBezTo>
                    <a:pt x="205800" y="155819"/>
                    <a:pt x="210808" y="149976"/>
                    <a:pt x="210808" y="142464"/>
                  </a:cubicBezTo>
                  <a:lnTo>
                    <a:pt x="210808" y="13917"/>
                  </a:lnTo>
                  <a:cubicBezTo>
                    <a:pt x="210808" y="1396"/>
                    <a:pt x="195783" y="-4447"/>
                    <a:pt x="187436" y="3900"/>
                  </a:cubicBezTo>
                  <a:cubicBezTo>
                    <a:pt x="154882" y="33950"/>
                    <a:pt x="94782" y="90711"/>
                    <a:pt x="38022" y="148307"/>
                  </a:cubicBezTo>
                  <a:cubicBezTo>
                    <a:pt x="-38773" y="224266"/>
                    <a:pt x="17988" y="260159"/>
                    <a:pt x="58055" y="224266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14">
              <a:extLst>
                <a:ext uri="{FF2B5EF4-FFF2-40B4-BE49-F238E27FC236}">
                  <a16:creationId xmlns:a16="http://schemas.microsoft.com/office/drawing/2014/main" id="{513F9527-6A13-4245-A4FB-22F30514A49E}"/>
                </a:ext>
              </a:extLst>
            </p:cNvPr>
            <p:cNvSpPr/>
            <p:nvPr/>
          </p:nvSpPr>
          <p:spPr>
            <a:xfrm>
              <a:off x="6059941" y="2847754"/>
              <a:ext cx="196944" cy="223507"/>
            </a:xfrm>
            <a:custGeom>
              <a:avLst/>
              <a:gdLst>
                <a:gd name="connsiteX0" fmla="*/ 172787 w 210231"/>
                <a:gd name="connsiteY0" fmla="*/ 148136 h 238586"/>
                <a:gd name="connsiteX1" fmla="*/ 23372 w 210231"/>
                <a:gd name="connsiteY1" fmla="*/ 3730 h 238586"/>
                <a:gd name="connsiteX2" fmla="*/ 0 w 210231"/>
                <a:gd name="connsiteY2" fmla="*/ 13746 h 238586"/>
                <a:gd name="connsiteX3" fmla="*/ 0 w 210231"/>
                <a:gd name="connsiteY3" fmla="*/ 142293 h 238586"/>
                <a:gd name="connsiteX4" fmla="*/ 11686 w 210231"/>
                <a:gd name="connsiteY4" fmla="*/ 156483 h 238586"/>
                <a:gd name="connsiteX5" fmla="*/ 152754 w 210231"/>
                <a:gd name="connsiteY5" fmla="*/ 224095 h 238586"/>
                <a:gd name="connsiteX6" fmla="*/ 172787 w 210231"/>
                <a:gd name="connsiteY6" fmla="*/ 148136 h 2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231" h="238586">
                  <a:moveTo>
                    <a:pt x="172787" y="148136"/>
                  </a:moveTo>
                  <a:cubicBezTo>
                    <a:pt x="116026" y="91375"/>
                    <a:pt x="55926" y="34614"/>
                    <a:pt x="23372" y="3730"/>
                  </a:cubicBezTo>
                  <a:cubicBezTo>
                    <a:pt x="14190" y="-4618"/>
                    <a:pt x="0" y="2060"/>
                    <a:pt x="0" y="13746"/>
                  </a:cubicBezTo>
                  <a:lnTo>
                    <a:pt x="0" y="142293"/>
                  </a:lnTo>
                  <a:cubicBezTo>
                    <a:pt x="0" y="148970"/>
                    <a:pt x="5008" y="154813"/>
                    <a:pt x="11686" y="156483"/>
                  </a:cubicBezTo>
                  <a:cubicBezTo>
                    <a:pt x="36728" y="160656"/>
                    <a:pt x="98497" y="175681"/>
                    <a:pt x="152754" y="224095"/>
                  </a:cubicBezTo>
                  <a:cubicBezTo>
                    <a:pt x="191985" y="260823"/>
                    <a:pt x="248746" y="224930"/>
                    <a:pt x="172787" y="148136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11">
              <a:extLst>
                <a:ext uri="{FF2B5EF4-FFF2-40B4-BE49-F238E27FC236}">
                  <a16:creationId xmlns:a16="http://schemas.microsoft.com/office/drawing/2014/main" id="{8BA018E5-2B57-4C83-A84F-04601A327F7A}"/>
                </a:ext>
              </a:extLst>
            </p:cNvPr>
            <p:cNvSpPr/>
            <p:nvPr/>
          </p:nvSpPr>
          <p:spPr>
            <a:xfrm>
              <a:off x="5170461" y="2349037"/>
              <a:ext cx="680695" cy="565831"/>
            </a:xfrm>
            <a:custGeom>
              <a:avLst/>
              <a:gdLst>
                <a:gd name="connsiteX0" fmla="*/ 547155 w 726619"/>
                <a:gd name="connsiteY0" fmla="*/ 141272 h 604006"/>
                <a:gd name="connsiteX1" fmla="*/ 157342 w 726619"/>
                <a:gd name="connsiteY1" fmla="*/ 13560 h 604006"/>
                <a:gd name="connsiteX2" fmla="*/ 73035 w 726619"/>
                <a:gd name="connsiteY2" fmla="*/ 22742 h 604006"/>
                <a:gd name="connsiteX3" fmla="*/ 415 w 726619"/>
                <a:gd name="connsiteY3" fmla="*/ 258132 h 604006"/>
                <a:gd name="connsiteX4" fmla="*/ 348492 w 726619"/>
                <a:gd name="connsiteY4" fmla="*/ 603705 h 604006"/>
                <a:gd name="connsiteX5" fmla="*/ 726619 w 726619"/>
                <a:gd name="connsiteY5" fmla="*/ 240603 h 604006"/>
                <a:gd name="connsiteX6" fmla="*/ 721611 w 726619"/>
                <a:gd name="connsiteY6" fmla="*/ 179669 h 604006"/>
                <a:gd name="connsiteX7" fmla="*/ 655668 w 726619"/>
                <a:gd name="connsiteY7" fmla="*/ 132090 h 604006"/>
                <a:gd name="connsiteX8" fmla="*/ 547155 w 726619"/>
                <a:gd name="connsiteY8" fmla="*/ 141272 h 6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619" h="604006">
                  <a:moveTo>
                    <a:pt x="547155" y="141272"/>
                  </a:moveTo>
                  <a:cubicBezTo>
                    <a:pt x="391063" y="141272"/>
                    <a:pt x="251665" y="92023"/>
                    <a:pt x="157342" y="13560"/>
                  </a:cubicBezTo>
                  <a:cubicBezTo>
                    <a:pt x="131465" y="-7308"/>
                    <a:pt x="93068" y="-3969"/>
                    <a:pt x="73035" y="22742"/>
                  </a:cubicBezTo>
                  <a:cubicBezTo>
                    <a:pt x="23787" y="87850"/>
                    <a:pt x="-3759" y="169652"/>
                    <a:pt x="415" y="258132"/>
                  </a:cubicBezTo>
                  <a:cubicBezTo>
                    <a:pt x="8762" y="445109"/>
                    <a:pt x="161515" y="596193"/>
                    <a:pt x="348492" y="603705"/>
                  </a:cubicBezTo>
                  <a:cubicBezTo>
                    <a:pt x="556337" y="612052"/>
                    <a:pt x="726619" y="445944"/>
                    <a:pt x="726619" y="240603"/>
                  </a:cubicBezTo>
                  <a:cubicBezTo>
                    <a:pt x="726619" y="219735"/>
                    <a:pt x="724950" y="199702"/>
                    <a:pt x="721611" y="179669"/>
                  </a:cubicBezTo>
                  <a:cubicBezTo>
                    <a:pt x="716603" y="148784"/>
                    <a:pt x="686553" y="127081"/>
                    <a:pt x="655668" y="132090"/>
                  </a:cubicBezTo>
                  <a:cubicBezTo>
                    <a:pt x="620610" y="137933"/>
                    <a:pt x="584717" y="141272"/>
                    <a:pt x="547155" y="141272"/>
                  </a:cubicBezTo>
                  <a:close/>
                </a:path>
              </a:pathLst>
            </a:custGeom>
            <a:gradFill>
              <a:gsLst>
                <a:gs pos="93805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12">
              <a:extLst>
                <a:ext uri="{FF2B5EF4-FFF2-40B4-BE49-F238E27FC236}">
                  <a16:creationId xmlns:a16="http://schemas.microsoft.com/office/drawing/2014/main" id="{F8F1396E-9872-4C1B-998A-D81E8FD95DEE}"/>
                </a:ext>
              </a:extLst>
            </p:cNvPr>
            <p:cNvSpPr/>
            <p:nvPr/>
          </p:nvSpPr>
          <p:spPr>
            <a:xfrm>
              <a:off x="6233472" y="2349017"/>
              <a:ext cx="681169" cy="567137"/>
            </a:xfrm>
            <a:custGeom>
              <a:avLst/>
              <a:gdLst>
                <a:gd name="connsiteX0" fmla="*/ 655321 w 727125"/>
                <a:gd name="connsiteY0" fmla="*/ 23598 h 605400"/>
                <a:gd name="connsiteX1" fmla="*/ 570180 w 727125"/>
                <a:gd name="connsiteY1" fmla="*/ 13582 h 605400"/>
                <a:gd name="connsiteX2" fmla="*/ 180367 w 727125"/>
                <a:gd name="connsiteY2" fmla="*/ 141294 h 605400"/>
                <a:gd name="connsiteX3" fmla="*/ 71854 w 727125"/>
                <a:gd name="connsiteY3" fmla="*/ 132946 h 605400"/>
                <a:gd name="connsiteX4" fmla="*/ 5076 w 727125"/>
                <a:gd name="connsiteY4" fmla="*/ 181360 h 605400"/>
                <a:gd name="connsiteX5" fmla="*/ 1737 w 727125"/>
                <a:gd name="connsiteY5" fmla="*/ 272344 h 605400"/>
                <a:gd name="connsiteX6" fmla="*/ 338963 w 727125"/>
                <a:gd name="connsiteY6" fmla="*/ 604562 h 605400"/>
                <a:gd name="connsiteX7" fmla="*/ 727107 w 727125"/>
                <a:gd name="connsiteY7" fmla="*/ 242294 h 605400"/>
                <a:gd name="connsiteX8" fmla="*/ 655321 w 727125"/>
                <a:gd name="connsiteY8" fmla="*/ 23598 h 60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125" h="605400">
                  <a:moveTo>
                    <a:pt x="655321" y="23598"/>
                  </a:moveTo>
                  <a:cubicBezTo>
                    <a:pt x="635288" y="-3113"/>
                    <a:pt x="596056" y="-8121"/>
                    <a:pt x="570180" y="13582"/>
                  </a:cubicBezTo>
                  <a:cubicBezTo>
                    <a:pt x="475857" y="92045"/>
                    <a:pt x="336459" y="141294"/>
                    <a:pt x="180367" y="141294"/>
                  </a:cubicBezTo>
                  <a:cubicBezTo>
                    <a:pt x="142805" y="141294"/>
                    <a:pt x="106912" y="138789"/>
                    <a:pt x="71854" y="132946"/>
                  </a:cubicBezTo>
                  <a:cubicBezTo>
                    <a:pt x="40134" y="127938"/>
                    <a:pt x="10919" y="149641"/>
                    <a:pt x="5076" y="181360"/>
                  </a:cubicBezTo>
                  <a:cubicBezTo>
                    <a:pt x="68" y="210575"/>
                    <a:pt x="-1602" y="241460"/>
                    <a:pt x="1737" y="272344"/>
                  </a:cubicBezTo>
                  <a:cubicBezTo>
                    <a:pt x="16762" y="450139"/>
                    <a:pt x="161168" y="592041"/>
                    <a:pt x="338963" y="604562"/>
                  </a:cubicBezTo>
                  <a:cubicBezTo>
                    <a:pt x="550981" y="618752"/>
                    <a:pt x="727107" y="450974"/>
                    <a:pt x="727107" y="242294"/>
                  </a:cubicBezTo>
                  <a:cubicBezTo>
                    <a:pt x="727941" y="159657"/>
                    <a:pt x="701231" y="84533"/>
                    <a:pt x="655321" y="23598"/>
                  </a:cubicBezTo>
                  <a:close/>
                </a:path>
              </a:pathLst>
            </a:custGeom>
            <a:gradFill>
              <a:gsLst>
                <a:gs pos="93805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8">
              <a:extLst>
                <a:ext uri="{FF2B5EF4-FFF2-40B4-BE49-F238E27FC236}">
                  <a16:creationId xmlns:a16="http://schemas.microsoft.com/office/drawing/2014/main" id="{1EB356C6-2727-42AA-A99E-8CCD31FF7C5C}"/>
                </a:ext>
              </a:extLst>
            </p:cNvPr>
            <p:cNvSpPr/>
            <p:nvPr/>
          </p:nvSpPr>
          <p:spPr>
            <a:xfrm>
              <a:off x="5544627" y="3249267"/>
              <a:ext cx="1007166" cy="136061"/>
            </a:xfrm>
            <a:custGeom>
              <a:avLst/>
              <a:gdLst>
                <a:gd name="connsiteX0" fmla="*/ 1069274 w 1075116"/>
                <a:gd name="connsiteY0" fmla="*/ 145241 h 145240"/>
                <a:gd name="connsiteX1" fmla="*/ 1075116 w 1075116"/>
                <a:gd name="connsiteY1" fmla="*/ 106844 h 145240"/>
                <a:gd name="connsiteX2" fmla="*/ 538393 w 1075116"/>
                <a:gd name="connsiteY2" fmla="*/ 0 h 145240"/>
                <a:gd name="connsiteX3" fmla="*/ 0 w 1075116"/>
                <a:gd name="connsiteY3" fmla="*/ 106844 h 145240"/>
                <a:gd name="connsiteX4" fmla="*/ 5843 w 1075116"/>
                <a:gd name="connsiteY4" fmla="*/ 145241 h 145240"/>
                <a:gd name="connsiteX5" fmla="*/ 537558 w 1075116"/>
                <a:gd name="connsiteY5" fmla="*/ 40901 h 145240"/>
                <a:gd name="connsiteX6" fmla="*/ 1069274 w 1075116"/>
                <a:gd name="connsiteY6" fmla="*/ 145241 h 14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5116" h="145240">
                  <a:moveTo>
                    <a:pt x="1069274" y="145241"/>
                  </a:moveTo>
                  <a:lnTo>
                    <a:pt x="1075116" y="106844"/>
                  </a:lnTo>
                  <a:cubicBezTo>
                    <a:pt x="952413" y="41736"/>
                    <a:pt x="757924" y="0"/>
                    <a:pt x="538393" y="0"/>
                  </a:cubicBezTo>
                  <a:cubicBezTo>
                    <a:pt x="318028" y="0"/>
                    <a:pt x="122704" y="41736"/>
                    <a:pt x="0" y="106844"/>
                  </a:cubicBezTo>
                  <a:lnTo>
                    <a:pt x="5843" y="145241"/>
                  </a:lnTo>
                  <a:cubicBezTo>
                    <a:pt x="128546" y="81802"/>
                    <a:pt x="321366" y="40901"/>
                    <a:pt x="537558" y="40901"/>
                  </a:cubicBezTo>
                  <a:cubicBezTo>
                    <a:pt x="753750" y="41736"/>
                    <a:pt x="945735" y="81802"/>
                    <a:pt x="1069274" y="145241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9">
              <a:extLst>
                <a:ext uri="{FF2B5EF4-FFF2-40B4-BE49-F238E27FC236}">
                  <a16:creationId xmlns:a16="http://schemas.microsoft.com/office/drawing/2014/main" id="{CC4993D1-93C9-48BA-9792-80C5E115C513}"/>
                </a:ext>
              </a:extLst>
            </p:cNvPr>
            <p:cNvSpPr/>
            <p:nvPr/>
          </p:nvSpPr>
          <p:spPr>
            <a:xfrm>
              <a:off x="4780651" y="3045174"/>
              <a:ext cx="519222" cy="519222"/>
            </a:xfrm>
            <a:custGeom>
              <a:avLst/>
              <a:gdLst>
                <a:gd name="connsiteX0" fmla="*/ 554253 w 554252"/>
                <a:gd name="connsiteY0" fmla="*/ 277126 h 554252"/>
                <a:gd name="connsiteX1" fmla="*/ 277126 w 554252"/>
                <a:gd name="connsiteY1" fmla="*/ 554253 h 554252"/>
                <a:gd name="connsiteX2" fmla="*/ 0 w 554252"/>
                <a:gd name="connsiteY2" fmla="*/ 277126 h 554252"/>
                <a:gd name="connsiteX3" fmla="*/ 277126 w 554252"/>
                <a:gd name="connsiteY3" fmla="*/ 0 h 554252"/>
                <a:gd name="connsiteX4" fmla="*/ 554253 w 554252"/>
                <a:gd name="connsiteY4" fmla="*/ 277126 h 55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52" h="554252">
                  <a:moveTo>
                    <a:pt x="554253" y="277126"/>
                  </a:moveTo>
                  <a:cubicBezTo>
                    <a:pt x="554253" y="430179"/>
                    <a:pt x="430179" y="554253"/>
                    <a:pt x="277126" y="554253"/>
                  </a:cubicBezTo>
                  <a:cubicBezTo>
                    <a:pt x="124074" y="554253"/>
                    <a:pt x="0" y="430179"/>
                    <a:pt x="0" y="277126"/>
                  </a:cubicBezTo>
                  <a:cubicBezTo>
                    <a:pt x="0" y="124074"/>
                    <a:pt x="124074" y="0"/>
                    <a:pt x="277126" y="0"/>
                  </a:cubicBezTo>
                  <a:cubicBezTo>
                    <a:pt x="430179" y="0"/>
                    <a:pt x="554253" y="124074"/>
                    <a:pt x="554253" y="2771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38000">
                  <a:schemeClr val="bg2">
                    <a:lumMod val="7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10">
              <a:extLst>
                <a:ext uri="{FF2B5EF4-FFF2-40B4-BE49-F238E27FC236}">
                  <a16:creationId xmlns:a16="http://schemas.microsoft.com/office/drawing/2014/main" id="{812F480F-90E6-428D-9106-AB83505C1095}"/>
                </a:ext>
              </a:extLst>
            </p:cNvPr>
            <p:cNvSpPr/>
            <p:nvPr/>
          </p:nvSpPr>
          <p:spPr>
            <a:xfrm>
              <a:off x="6013023" y="4114898"/>
              <a:ext cx="519222" cy="519222"/>
            </a:xfrm>
            <a:custGeom>
              <a:avLst/>
              <a:gdLst>
                <a:gd name="connsiteX0" fmla="*/ 554253 w 554252"/>
                <a:gd name="connsiteY0" fmla="*/ 277126 h 554252"/>
                <a:gd name="connsiteX1" fmla="*/ 277126 w 554252"/>
                <a:gd name="connsiteY1" fmla="*/ 554253 h 554252"/>
                <a:gd name="connsiteX2" fmla="*/ 0 w 554252"/>
                <a:gd name="connsiteY2" fmla="*/ 277126 h 554252"/>
                <a:gd name="connsiteX3" fmla="*/ 277126 w 554252"/>
                <a:gd name="connsiteY3" fmla="*/ 0 h 554252"/>
                <a:gd name="connsiteX4" fmla="*/ 554253 w 554252"/>
                <a:gd name="connsiteY4" fmla="*/ 277126 h 55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52" h="554252">
                  <a:moveTo>
                    <a:pt x="554253" y="277126"/>
                  </a:moveTo>
                  <a:cubicBezTo>
                    <a:pt x="554253" y="430179"/>
                    <a:pt x="430179" y="554253"/>
                    <a:pt x="277126" y="554253"/>
                  </a:cubicBezTo>
                  <a:cubicBezTo>
                    <a:pt x="124074" y="554253"/>
                    <a:pt x="0" y="430179"/>
                    <a:pt x="0" y="277126"/>
                  </a:cubicBezTo>
                  <a:cubicBezTo>
                    <a:pt x="0" y="124074"/>
                    <a:pt x="124073" y="0"/>
                    <a:pt x="277126" y="0"/>
                  </a:cubicBezTo>
                  <a:cubicBezTo>
                    <a:pt x="430179" y="0"/>
                    <a:pt x="554253" y="124073"/>
                    <a:pt x="554253" y="2771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38000">
                  <a:schemeClr val="bg2">
                    <a:lumMod val="7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7C4C7FC3-8930-40B4-AC71-1EC0D374BCBA}"/>
              </a:ext>
            </a:extLst>
          </p:cNvPr>
          <p:cNvSpPr txBox="1"/>
          <p:nvPr/>
        </p:nvSpPr>
        <p:spPr>
          <a:xfrm>
            <a:off x="7288013" y="4906094"/>
            <a:ext cx="2281737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Memory/Thread Bugs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A6F55868-8AF0-4E6D-936B-F249B0C7FE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11783" y="1743022"/>
            <a:ext cx="1408961" cy="1556336"/>
          </a:xfrm>
          <a:prstGeom prst="rect">
            <a:avLst/>
          </a:prstGeom>
        </p:spPr>
      </p:pic>
      <p:sp>
        <p:nvSpPr>
          <p:cNvPr id="44" name="思想气泡: 云 43">
            <a:extLst>
              <a:ext uri="{FF2B5EF4-FFF2-40B4-BE49-F238E27FC236}">
                <a16:creationId xmlns:a16="http://schemas.microsoft.com/office/drawing/2014/main" id="{22CD7108-D66E-4072-A6A8-E8EF2BB38B4D}"/>
              </a:ext>
            </a:extLst>
          </p:cNvPr>
          <p:cNvSpPr/>
          <p:nvPr/>
        </p:nvSpPr>
        <p:spPr>
          <a:xfrm>
            <a:off x="8830372" y="1296283"/>
            <a:ext cx="2968994" cy="727165"/>
          </a:xfrm>
          <a:prstGeom prst="cloudCallout">
            <a:avLst>
              <a:gd name="adj1" fmla="val -53036"/>
              <a:gd name="adj2" fmla="val 58669"/>
            </a:avLst>
          </a:prstGeom>
          <a:noFill/>
          <a:ln w="57150">
            <a:solidFill>
              <a:srgbClr val="45AA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45AA20"/>
                </a:solidFill>
              </a:rPr>
              <a:t>Take that!</a:t>
            </a:r>
            <a:endParaRPr lang="zh-CN" altLang="en-US" sz="1400" b="1" dirty="0">
              <a:solidFill>
                <a:srgbClr val="45AA2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F74325C-5CAF-4DCC-8371-6E20592DFE84}"/>
              </a:ext>
            </a:extLst>
          </p:cNvPr>
          <p:cNvSpPr txBox="1"/>
          <p:nvPr/>
        </p:nvSpPr>
        <p:spPr>
          <a:xfrm>
            <a:off x="7435968" y="2411306"/>
            <a:ext cx="1883763" cy="369332"/>
          </a:xfrm>
          <a:prstGeom prst="rect">
            <a:avLst/>
          </a:prstGeom>
          <a:solidFill>
            <a:srgbClr val="45AA20"/>
          </a:solidFill>
          <a:ln>
            <a:solidFill>
              <a:srgbClr val="45AA2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Linux Community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1DD8AC2-A9A6-436A-98A9-290F04018075}"/>
              </a:ext>
            </a:extLst>
          </p:cNvPr>
          <p:cNvSpPr txBox="1"/>
          <p:nvPr/>
        </p:nvSpPr>
        <p:spPr>
          <a:xfrm>
            <a:off x="0" y="6236473"/>
            <a:ext cx="11742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https://events.linuxfoundation.org/wp-content/uploads/2021/01/Static-Analysis-JSMoeller-LF-Live-Mentor-Series.pdf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[2]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https://www.kernel.org/doc/html/next/dev-tools/index.html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思想气泡: 云 47">
            <a:extLst>
              <a:ext uri="{FF2B5EF4-FFF2-40B4-BE49-F238E27FC236}">
                <a16:creationId xmlns:a16="http://schemas.microsoft.com/office/drawing/2014/main" id="{B5DDA9CD-00AA-4088-890E-DAE4D6E69C7B}"/>
              </a:ext>
            </a:extLst>
          </p:cNvPr>
          <p:cNvSpPr/>
          <p:nvPr/>
        </p:nvSpPr>
        <p:spPr>
          <a:xfrm>
            <a:off x="9006950" y="3678470"/>
            <a:ext cx="2792416" cy="695070"/>
          </a:xfrm>
          <a:prstGeom prst="cloudCallout">
            <a:avLst>
              <a:gd name="adj1" fmla="val -53036"/>
              <a:gd name="adj2" fmla="val 586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Bring it on!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52BE0A2-B5B5-41D1-A1E3-A952A9D6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Efforts to counter Memory/Thread bugs</a:t>
            </a:r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15CD337D-3529-4F47-A991-6B9E37F5B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8548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89" y="1523625"/>
            <a:ext cx="10865398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/>
              <a:t>Improved code quality and readability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RFL improves the Linux documentation coverage by </a:t>
            </a:r>
            <a:r>
              <a:rPr lang="en-US" altLang="zh-CN" sz="2800" i="1" dirty="0" err="1"/>
              <a:t>rustdoc</a:t>
            </a:r>
            <a:r>
              <a:rPr lang="en-US" altLang="zh-CN" sz="2800" dirty="0"/>
              <a:t> 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RFL has the built-in CI system which improves the code quality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2D629F-3407-4C66-B41D-A5FDBD72E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90" y="3628433"/>
            <a:ext cx="8114543" cy="2326964"/>
          </a:xfrm>
          <a:prstGeom prst="rect">
            <a:avLst/>
          </a:prstGeom>
        </p:spPr>
      </p:pic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EF30EE97-8207-46BF-8BF1-B27CEF8A4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2D002F-809D-4CF3-97A3-700ADC12A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50046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Q2: Does Rust bring additional overhead? (RQ2)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474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846189" y="1523625"/>
            <a:ext cx="10865398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Improved code quality and readability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More young blood to the Linux community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RFL has the most novice developers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2800" dirty="0"/>
              <a:t>We observe 5 out 6 RFL drivers are developed by the non-novice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B3F6DD-9A72-43EC-800E-9F090CD6C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80"/>
          <a:stretch/>
        </p:blipFill>
        <p:spPr>
          <a:xfrm>
            <a:off x="1933975" y="3339507"/>
            <a:ext cx="3101575" cy="3405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3B7841-9D1B-4168-AD43-13BE2AE2D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80"/>
          <a:stretch/>
        </p:blipFill>
        <p:spPr>
          <a:xfrm>
            <a:off x="7223525" y="3270092"/>
            <a:ext cx="3101575" cy="3405345"/>
          </a:xfrm>
          <a:prstGeom prst="rect">
            <a:avLst/>
          </a:prstGeom>
        </p:spPr>
      </p:pic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FD8A5A9E-0FA5-44EB-BFDB-9DE39549C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01C224-982F-4885-8684-999269EA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50046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Q2: Does Rust bring additional overhead? (RQ2)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3383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0760853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RQ3: what are the lessons learned from RFL?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CCF756-F3E2-4EF9-A2A7-1B6181220DFB}"/>
              </a:ext>
            </a:extLst>
          </p:cNvPr>
          <p:cNvSpPr txBox="1"/>
          <p:nvPr/>
        </p:nvSpPr>
        <p:spPr>
          <a:xfrm>
            <a:off x="712727" y="1497865"/>
            <a:ext cx="11350086" cy="36009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For the developers using and building RFL </a:t>
            </a:r>
          </a:p>
          <a:p>
            <a:endParaRPr lang="en-US" altLang="zh-CN" sz="2000" dirty="0"/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dirty="0"/>
              <a:t>use Rustbelt/miri to evaluate the correctness of safety abstraction</a:t>
            </a:r>
            <a:endParaRPr lang="en-US" altLang="zh-CN" sz="2800" i="1" dirty="0"/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dirty="0"/>
              <a:t>write your program with ownership in mind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dirty="0"/>
              <a:t>accept </a:t>
            </a:r>
            <a:r>
              <a:rPr lang="en-US" altLang="zh-CN" sz="2800" i="1" dirty="0"/>
              <a:t>unsafe </a:t>
            </a:r>
            <a:r>
              <a:rPr lang="en-US" altLang="zh-CN" sz="2800" dirty="0"/>
              <a:t>if you have to</a:t>
            </a:r>
          </a:p>
          <a:p>
            <a:endParaRPr lang="en-US" altLang="zh-CN" sz="2800" i="1" dirty="0"/>
          </a:p>
          <a:p>
            <a:r>
              <a:rPr lang="en-US" altLang="zh-CN" sz="2400" dirty="0"/>
              <a:t>For the developers expanding RFL scope</a:t>
            </a:r>
          </a:p>
          <a:p>
            <a:endParaRPr lang="en-US" altLang="zh-CN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800" dirty="0"/>
              <a:t>choose the subsystem/drivers that are more fragile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2223C1-D65C-4CBC-9B5A-B08EDC2D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34" y="5243822"/>
            <a:ext cx="6239933" cy="1516602"/>
          </a:xfrm>
          <a:prstGeom prst="rect">
            <a:avLst/>
          </a:prstGeom>
        </p:spPr>
      </p:pic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704044A4-8F2F-41E0-8F9E-9F1B767E9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556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Takeaways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409C05-5C26-4202-848F-8A7A921C75ED}"/>
              </a:ext>
            </a:extLst>
          </p:cNvPr>
          <p:cNvSpPr txBox="1"/>
          <p:nvPr/>
        </p:nvSpPr>
        <p:spPr>
          <a:xfrm>
            <a:off x="3166295" y="2446799"/>
            <a:ext cx="585941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2800" dirty="0"/>
              <a:t> Memory safety </a:t>
            </a:r>
            <a:r>
              <a:rPr lang="en-US" altLang="zh-CN" sz="2800" b="1" i="1" dirty="0"/>
              <a:t>with the price 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2800" dirty="0"/>
              <a:t> </a:t>
            </a:r>
            <a:r>
              <a:rPr lang="en-US" altLang="zh-CN" sz="2800" b="1" dirty="0"/>
              <a:t>No sliver bullet and no guarantee</a:t>
            </a:r>
            <a:endParaRPr lang="en-US" altLang="zh-CN" sz="2800" i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2800" dirty="0"/>
              <a:t> </a:t>
            </a:r>
            <a:r>
              <a:rPr lang="en-US" altLang="zh-CN" sz="2800" b="1" dirty="0"/>
              <a:t>Nearly</a:t>
            </a:r>
            <a:r>
              <a:rPr lang="en-US" altLang="zh-CN" sz="2800" dirty="0"/>
              <a:t> zero-cost</a:t>
            </a:r>
            <a:endParaRPr lang="en-US" altLang="zh-CN" sz="2800" i="1" dirty="0"/>
          </a:p>
          <a:p>
            <a:pPr marL="514350" indent="-514350">
              <a:buAutoNum type="arabicPeriod"/>
            </a:pPr>
            <a:endParaRPr lang="en-US" altLang="zh-CN" sz="2800" i="1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37181B24-BE63-4525-B7FA-0CD0D3FAB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070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Mengwei Xu's Profile Picture">
            <a:extLst>
              <a:ext uri="{FF2B5EF4-FFF2-40B4-BE49-F238E27FC236}">
                <a16:creationId xmlns:a16="http://schemas.microsoft.com/office/drawing/2014/main" id="{D997BE07-3475-45D1-A95E-3A8FEA572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3" r="8443"/>
          <a:stretch/>
        </p:blipFill>
        <p:spPr bwMode="auto">
          <a:xfrm>
            <a:off x="9843122" y="4717732"/>
            <a:ext cx="1650971" cy="19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0C11A21-4919-4DA0-B8C2-1AD215CC09D5}"/>
              </a:ext>
            </a:extLst>
          </p:cNvPr>
          <p:cNvSpPr txBox="1"/>
          <p:nvPr/>
        </p:nvSpPr>
        <p:spPr>
          <a:xfrm>
            <a:off x="3002280" y="4234513"/>
            <a:ext cx="149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Liwei</a:t>
            </a:r>
            <a:r>
              <a:rPr lang="en-US" altLang="zh-CN" sz="2400" b="1" i="1" dirty="0"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 Guo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8CEED9-9087-4446-B1E1-0D411505B528}"/>
              </a:ext>
            </a:extLst>
          </p:cNvPr>
          <p:cNvSpPr txBox="1"/>
          <p:nvPr/>
        </p:nvSpPr>
        <p:spPr>
          <a:xfrm>
            <a:off x="9797654" y="4240992"/>
            <a:ext cx="184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Mengwei</a:t>
            </a:r>
            <a:r>
              <a:rPr lang="en-US" altLang="zh-CN" sz="2400" b="1" i="1" dirty="0"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 Xu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B6BD62A-688B-47A9-9A1B-44A8D1E9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1424601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Shout out to the RROS team and my advisors!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764114-3655-4318-8927-38C65FA28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46" y="1174833"/>
            <a:ext cx="2419770" cy="10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图片">
            <a:extLst>
              <a:ext uri="{FF2B5EF4-FFF2-40B4-BE49-F238E27FC236}">
                <a16:creationId xmlns:a16="http://schemas.microsoft.com/office/drawing/2014/main" id="{A2F74AD0-B0F3-4648-B9A7-76FFAC141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93" b="9215"/>
          <a:stretch/>
        </p:blipFill>
        <p:spPr bwMode="auto">
          <a:xfrm>
            <a:off x="6890129" y="1798502"/>
            <a:ext cx="5055583" cy="19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6DE4BF-A597-46DA-825F-F35732F2E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4" y="2250180"/>
            <a:ext cx="5735996" cy="154052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CDD6BEE-0DD5-4DD1-BDA1-483566FA735F}"/>
              </a:ext>
            </a:extLst>
          </p:cNvPr>
          <p:cNvSpPr txBox="1"/>
          <p:nvPr/>
        </p:nvSpPr>
        <p:spPr>
          <a:xfrm>
            <a:off x="2774079" y="1481673"/>
            <a:ext cx="35461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RROS is 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Rust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dual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kernel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896DF41-A9F4-497F-94B1-7CF0E1659BA2}"/>
              </a:ext>
            </a:extLst>
          </p:cNvPr>
          <p:cNvCxnSpPr>
            <a:cxnSpLocks/>
          </p:cNvCxnSpPr>
          <p:nvPr/>
        </p:nvCxnSpPr>
        <p:spPr>
          <a:xfrm>
            <a:off x="360004" y="4122663"/>
            <a:ext cx="11424601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灯片编号占位符 3">
            <a:extLst>
              <a:ext uri="{FF2B5EF4-FFF2-40B4-BE49-F238E27FC236}">
                <a16:creationId xmlns:a16="http://schemas.microsoft.com/office/drawing/2014/main" id="{BA5A3902-7472-4396-859A-89A529129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40068BE-8CFD-49FD-A208-10983CA7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" y="99486"/>
            <a:ext cx="1075347" cy="10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F071C6-54A3-42EE-8350-3FD69ED6B4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7608" y="4717734"/>
            <a:ext cx="1273418" cy="19101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CAFFFB-70A6-4CD4-B9FD-75F80F11AE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547"/>
          <a:stretch/>
        </p:blipFill>
        <p:spPr>
          <a:xfrm>
            <a:off x="5294540" y="4705962"/>
            <a:ext cx="1650972" cy="19211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0B174F-C54B-45E2-AB11-1E2AE4B212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469" t="1147" r="11789" b="-1147"/>
          <a:stretch/>
        </p:blipFill>
        <p:spPr>
          <a:xfrm>
            <a:off x="531701" y="4702657"/>
            <a:ext cx="1632799" cy="1921899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298E665-B6D5-4FA2-A431-9AB8E8516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034" y="4708209"/>
            <a:ext cx="1650971" cy="19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00AA45F-8AA8-4333-95B3-BB54A86D7804}"/>
              </a:ext>
            </a:extLst>
          </p:cNvPr>
          <p:cNvSpPr txBox="1"/>
          <p:nvPr/>
        </p:nvSpPr>
        <p:spPr>
          <a:xfrm>
            <a:off x="5153563" y="4246544"/>
            <a:ext cx="1884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ym typeface="+mn-lt"/>
              </a:rPr>
              <a:t>Yangye</a:t>
            </a:r>
            <a:r>
              <a:rPr lang="en-US" altLang="zh-CN" sz="2400" dirty="0">
                <a:sym typeface="+mn-lt"/>
              </a:rPr>
              <a:t> Xuan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D35EDDE-900E-4274-BCFE-CB6514C6B96A}"/>
              </a:ext>
            </a:extLst>
          </p:cNvPr>
          <p:cNvSpPr txBox="1"/>
          <p:nvPr/>
        </p:nvSpPr>
        <p:spPr>
          <a:xfrm>
            <a:off x="733804" y="4240992"/>
            <a:ext cx="1420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Hongyu Li</a:t>
            </a:r>
          </a:p>
        </p:txBody>
      </p:sp>
      <p:sp>
        <p:nvSpPr>
          <p:cNvPr id="31" name="文本框 27">
            <a:extLst>
              <a:ext uri="{FF2B5EF4-FFF2-40B4-BE49-F238E27FC236}">
                <a16:creationId xmlns:a16="http://schemas.microsoft.com/office/drawing/2014/main" id="{500AA45F-8AA8-4333-95B3-BB54A86D7804}"/>
              </a:ext>
            </a:extLst>
          </p:cNvPr>
          <p:cNvSpPr txBox="1"/>
          <p:nvPr/>
        </p:nvSpPr>
        <p:spPr>
          <a:xfrm>
            <a:off x="7233920" y="4234512"/>
            <a:ext cx="2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i="1" dirty="0" err="1"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Shangguang</a:t>
            </a:r>
            <a:r>
              <a:rPr lang="en-US" altLang="zh-CN" sz="2400" i="1" dirty="0"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 wang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060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7B6BD62A-688B-47A9-9A1B-44A8D1E9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0472"/>
            <a:ext cx="12192000" cy="1367244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Thanks</a:t>
            </a:r>
            <a:br>
              <a:rPr lang="en-US" altLang="zh-CN" sz="4800" dirty="0"/>
            </a:br>
            <a:r>
              <a:rPr lang="en-US" altLang="zh-CN" sz="4800" dirty="0"/>
              <a:t>Q&amp;A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764114-3655-4318-8927-38C65FA28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52" y="0"/>
            <a:ext cx="2419770" cy="10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D09B3B-D9F1-4F93-B6AB-F9F0236F4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702987" cy="87531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6C2E058-6A92-4F9C-AC8F-A2F669902FDE}"/>
              </a:ext>
            </a:extLst>
          </p:cNvPr>
          <p:cNvSpPr txBox="1"/>
          <p:nvPr/>
        </p:nvSpPr>
        <p:spPr>
          <a:xfrm>
            <a:off x="2871694" y="3909421"/>
            <a:ext cx="66222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Source code: </a:t>
            </a:r>
            <a:r>
              <a:rPr lang="zh-CN" altLang="en-US" i="1" dirty="0">
                <a:hlinkClick r:id="rId6"/>
              </a:rPr>
              <a:t>https://github.com/Richardhongyu/rfl_empirical_tools</a:t>
            </a:r>
            <a:endParaRPr lang="en-US" altLang="zh-CN" i="1" dirty="0"/>
          </a:p>
          <a:p>
            <a:endParaRPr lang="en-US" altLang="zh-CN" i="1" dirty="0"/>
          </a:p>
          <a:p>
            <a:r>
              <a:rPr lang="en-US" altLang="zh-CN" i="1" dirty="0"/>
              <a:t>RROS: </a:t>
            </a:r>
            <a:r>
              <a:rPr lang="en-US" altLang="zh-CN" i="1" dirty="0">
                <a:hlinkClick r:id="rId7"/>
              </a:rPr>
              <a:t>https://github.com/BUPT-OS/RROS/</a:t>
            </a:r>
            <a:endParaRPr lang="en-US" altLang="zh-CN" i="1" dirty="0"/>
          </a:p>
          <a:p>
            <a:endParaRPr lang="en-US" altLang="zh-CN" i="1" dirty="0"/>
          </a:p>
          <a:p>
            <a:r>
              <a:rPr lang="en-US" altLang="zh-CN" i="1" dirty="0"/>
              <a:t>Email: </a:t>
            </a:r>
            <a:r>
              <a:rPr lang="en-US" altLang="zh-CN" i="1" dirty="0">
                <a:hlinkClick r:id="rId8"/>
              </a:rPr>
              <a:t>lihongyu1999@bupt.edu.cn</a:t>
            </a:r>
            <a:r>
              <a:rPr lang="en-US" altLang="zh-CN" i="1" dirty="0"/>
              <a:t>, </a:t>
            </a:r>
            <a:r>
              <a:rPr lang="en-US" altLang="zh-CN" i="1" dirty="0">
                <a:hlinkClick r:id="rId9"/>
              </a:rPr>
              <a:t>lwg@uestc.edu.cn</a:t>
            </a:r>
            <a:r>
              <a:rPr lang="en-US" altLang="zh-CN" i="1" dirty="0"/>
              <a:t> </a:t>
            </a:r>
          </a:p>
          <a:p>
            <a:endParaRPr lang="en-US" altLang="zh-CN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689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2D979DA-1CD6-4DFA-BBB7-121A994C0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" y="1371953"/>
            <a:ext cx="10331449" cy="480853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4B8CF-53F5-5B4A-AEBF-44F9F0D45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3B05046-AED4-4875-AAFB-A596CDB1A7EF}"/>
              </a:ext>
            </a:extLst>
          </p:cNvPr>
          <p:cNvGrpSpPr/>
          <p:nvPr/>
        </p:nvGrpSpPr>
        <p:grpSpPr>
          <a:xfrm>
            <a:off x="5758130" y="4308301"/>
            <a:ext cx="1457054" cy="1970985"/>
            <a:chOff x="3570173" y="1208332"/>
            <a:chExt cx="3745366" cy="4847734"/>
          </a:xfrm>
        </p:grpSpPr>
        <p:sp>
          <p:nvSpPr>
            <p:cNvPr id="31" name="任意多边形 2">
              <a:extLst>
                <a:ext uri="{FF2B5EF4-FFF2-40B4-BE49-F238E27FC236}">
                  <a16:creationId xmlns:a16="http://schemas.microsoft.com/office/drawing/2014/main" id="{EFF27629-223B-4789-B9D3-4465CBF53F21}"/>
                </a:ext>
              </a:extLst>
            </p:cNvPr>
            <p:cNvSpPr/>
            <p:nvPr/>
          </p:nvSpPr>
          <p:spPr>
            <a:xfrm>
              <a:off x="3692941" y="1208332"/>
              <a:ext cx="2369344" cy="973556"/>
            </a:xfrm>
            <a:custGeom>
              <a:avLst/>
              <a:gdLst>
                <a:gd name="connsiteX0" fmla="*/ 0 w 2529194"/>
                <a:gd name="connsiteY0" fmla="*/ 567623 h 1039238"/>
                <a:gd name="connsiteX1" fmla="*/ 2529195 w 2529194"/>
                <a:gd name="connsiteY1" fmla="*/ 184488 h 1039238"/>
                <a:gd name="connsiteX2" fmla="*/ 471616 w 2529194"/>
                <a:gd name="connsiteY2" fmla="*/ 1039239 h 1039238"/>
                <a:gd name="connsiteX3" fmla="*/ 0 w 2529194"/>
                <a:gd name="connsiteY3" fmla="*/ 567623 h 10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194" h="1039238">
                  <a:moveTo>
                    <a:pt x="0" y="567623"/>
                  </a:moveTo>
                  <a:cubicBezTo>
                    <a:pt x="0" y="567623"/>
                    <a:pt x="997488" y="-392302"/>
                    <a:pt x="2529195" y="184488"/>
                  </a:cubicBezTo>
                  <a:cubicBezTo>
                    <a:pt x="2529195" y="184488"/>
                    <a:pt x="867272" y="-146895"/>
                    <a:pt x="471616" y="1039239"/>
                  </a:cubicBezTo>
                  <a:lnTo>
                    <a:pt x="0" y="567623"/>
                  </a:lnTo>
                  <a:close/>
                </a:path>
              </a:pathLst>
            </a:custGeom>
            <a:solidFill>
              <a:srgbClr val="FF0000"/>
            </a:soli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3">
              <a:extLst>
                <a:ext uri="{FF2B5EF4-FFF2-40B4-BE49-F238E27FC236}">
                  <a16:creationId xmlns:a16="http://schemas.microsoft.com/office/drawing/2014/main" id="{26BF8DF7-405F-4D48-AE7F-984CB1731F9C}"/>
                </a:ext>
              </a:extLst>
            </p:cNvPr>
            <p:cNvSpPr/>
            <p:nvPr/>
          </p:nvSpPr>
          <p:spPr>
            <a:xfrm>
              <a:off x="4753787" y="1625132"/>
              <a:ext cx="2561752" cy="4430934"/>
            </a:xfrm>
            <a:custGeom>
              <a:avLst/>
              <a:gdLst>
                <a:gd name="connsiteX0" fmla="*/ 2015304 w 2734583"/>
                <a:gd name="connsiteY0" fmla="*/ 0 h 4729872"/>
                <a:gd name="connsiteX1" fmla="*/ 1365059 w 2734583"/>
                <a:gd name="connsiteY1" fmla="*/ 145241 h 4729872"/>
                <a:gd name="connsiteX2" fmla="*/ 839187 w 2734583"/>
                <a:gd name="connsiteY2" fmla="*/ 290482 h 4729872"/>
                <a:gd name="connsiteX3" fmla="*/ 257388 w 2734583"/>
                <a:gd name="connsiteY3" fmla="*/ 963264 h 4729872"/>
                <a:gd name="connsiteX4" fmla="*/ 361728 w 2734583"/>
                <a:gd name="connsiteY4" fmla="*/ 1284631 h 4729872"/>
                <a:gd name="connsiteX5" fmla="*/ 395952 w 2734583"/>
                <a:gd name="connsiteY5" fmla="*/ 1480789 h 4729872"/>
                <a:gd name="connsiteX6" fmla="*/ 49544 w 2734583"/>
                <a:gd name="connsiteY6" fmla="*/ 2304656 h 4729872"/>
                <a:gd name="connsiteX7" fmla="*/ 146371 w 2734583"/>
                <a:gd name="connsiteY7" fmla="*/ 3578435 h 4729872"/>
                <a:gd name="connsiteX8" fmla="*/ 56221 w 2734583"/>
                <a:gd name="connsiteY8" fmla="*/ 4208647 h 4729872"/>
                <a:gd name="connsiteX9" fmla="*/ 298290 w 2734583"/>
                <a:gd name="connsiteY9" fmla="*/ 4416492 h 4729872"/>
                <a:gd name="connsiteX10" fmla="*/ 1153041 w 2734583"/>
                <a:gd name="connsiteY10" fmla="*/ 4686106 h 4729872"/>
                <a:gd name="connsiteX11" fmla="*/ 1613805 w 2734583"/>
                <a:gd name="connsiteY11" fmla="*/ 4706974 h 4729872"/>
                <a:gd name="connsiteX12" fmla="*/ 2580408 w 2734583"/>
                <a:gd name="connsiteY12" fmla="*/ 4669411 h 4729872"/>
                <a:gd name="connsiteX13" fmla="*/ 2707285 w 2734583"/>
                <a:gd name="connsiteY13" fmla="*/ 4616824 h 4729872"/>
                <a:gd name="connsiteX14" fmla="*/ 2423481 w 2734583"/>
                <a:gd name="connsiteY14" fmla="*/ 4582601 h 4729872"/>
                <a:gd name="connsiteX15" fmla="*/ 2451027 w 2734583"/>
                <a:gd name="connsiteY15" fmla="*/ 4409814 h 4729872"/>
                <a:gd name="connsiteX16" fmla="*/ 2354199 w 2734583"/>
                <a:gd name="connsiteY16" fmla="*/ 4181101 h 4729872"/>
                <a:gd name="connsiteX17" fmla="*/ 2402613 w 2734583"/>
                <a:gd name="connsiteY17" fmla="*/ 3550890 h 4729872"/>
                <a:gd name="connsiteX18" fmla="*/ 2451027 w 2734583"/>
                <a:gd name="connsiteY18" fmla="*/ 2644386 h 4729872"/>
                <a:gd name="connsiteX19" fmla="*/ 2347522 w 2734583"/>
                <a:gd name="connsiteY19" fmla="*/ 1917347 h 4729872"/>
                <a:gd name="connsiteX20" fmla="*/ 2416803 w 2734583"/>
                <a:gd name="connsiteY20" fmla="*/ 1246234 h 4729872"/>
                <a:gd name="connsiteX21" fmla="*/ 2417638 w 2734583"/>
                <a:gd name="connsiteY21" fmla="*/ 1242895 h 4729872"/>
                <a:gd name="connsiteX22" fmla="*/ 2500275 w 2734583"/>
                <a:gd name="connsiteY22" fmla="*/ 969942 h 4729872"/>
                <a:gd name="connsiteX23" fmla="*/ 2445184 w 2734583"/>
                <a:gd name="connsiteY23" fmla="*/ 665270 h 4729872"/>
                <a:gd name="connsiteX24" fmla="*/ 2728988 w 2734583"/>
                <a:gd name="connsiteY24" fmla="*/ 436557 h 4729872"/>
                <a:gd name="connsiteX25" fmla="*/ 2015304 w 2734583"/>
                <a:gd name="connsiteY25" fmla="*/ 0 h 472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34583" h="4729872">
                  <a:moveTo>
                    <a:pt x="2015304" y="0"/>
                  </a:moveTo>
                  <a:cubicBezTo>
                    <a:pt x="1710632" y="0"/>
                    <a:pt x="1632169" y="103505"/>
                    <a:pt x="1365059" y="145241"/>
                  </a:cubicBezTo>
                  <a:cubicBezTo>
                    <a:pt x="1102123" y="186977"/>
                    <a:pt x="946031" y="244572"/>
                    <a:pt x="839187" y="290482"/>
                  </a:cubicBezTo>
                  <a:cubicBezTo>
                    <a:pt x="491109" y="439896"/>
                    <a:pt x="257388" y="670278"/>
                    <a:pt x="257388" y="963264"/>
                  </a:cubicBezTo>
                  <a:cubicBezTo>
                    <a:pt x="257388" y="1078455"/>
                    <a:pt x="294951" y="1186969"/>
                    <a:pt x="361728" y="1284631"/>
                  </a:cubicBezTo>
                  <a:cubicBezTo>
                    <a:pt x="381761" y="1348069"/>
                    <a:pt x="403464" y="1433210"/>
                    <a:pt x="395952" y="1480789"/>
                  </a:cubicBezTo>
                  <a:cubicBezTo>
                    <a:pt x="381761" y="1564261"/>
                    <a:pt x="-74829" y="1861421"/>
                    <a:pt x="49544" y="2304656"/>
                  </a:cubicBezTo>
                  <a:cubicBezTo>
                    <a:pt x="173917" y="2747891"/>
                    <a:pt x="376753" y="3048389"/>
                    <a:pt x="146371" y="3578435"/>
                  </a:cubicBezTo>
                  <a:cubicBezTo>
                    <a:pt x="7808" y="3896462"/>
                    <a:pt x="-53127" y="4125175"/>
                    <a:pt x="56221" y="4208647"/>
                  </a:cubicBezTo>
                  <a:cubicBezTo>
                    <a:pt x="201462" y="4319664"/>
                    <a:pt x="527002" y="4257061"/>
                    <a:pt x="298290" y="4416492"/>
                  </a:cubicBezTo>
                  <a:cubicBezTo>
                    <a:pt x="160561" y="4512485"/>
                    <a:pt x="381761" y="4668576"/>
                    <a:pt x="1153041" y="4686106"/>
                  </a:cubicBezTo>
                  <a:cubicBezTo>
                    <a:pt x="1306629" y="4689444"/>
                    <a:pt x="1461051" y="4691949"/>
                    <a:pt x="1613805" y="4706974"/>
                  </a:cubicBezTo>
                  <a:cubicBezTo>
                    <a:pt x="1953535" y="4740362"/>
                    <a:pt x="2213967" y="4744536"/>
                    <a:pt x="2580408" y="4669411"/>
                  </a:cubicBezTo>
                  <a:cubicBezTo>
                    <a:pt x="2665549" y="4651882"/>
                    <a:pt x="2713128" y="4644370"/>
                    <a:pt x="2707285" y="4616824"/>
                  </a:cubicBezTo>
                  <a:cubicBezTo>
                    <a:pt x="2700607" y="4582601"/>
                    <a:pt x="2458539" y="4623502"/>
                    <a:pt x="2423481" y="4582601"/>
                  </a:cubicBezTo>
                  <a:cubicBezTo>
                    <a:pt x="2340009" y="4485774"/>
                    <a:pt x="2632995" y="4474087"/>
                    <a:pt x="2451027" y="4409814"/>
                  </a:cubicBezTo>
                  <a:cubicBezTo>
                    <a:pt x="2257372" y="4340532"/>
                    <a:pt x="2215636" y="4243705"/>
                    <a:pt x="2354199" y="4181101"/>
                  </a:cubicBezTo>
                  <a:cubicBezTo>
                    <a:pt x="2576234" y="4081770"/>
                    <a:pt x="2652194" y="3863074"/>
                    <a:pt x="2402613" y="3550890"/>
                  </a:cubicBezTo>
                  <a:cubicBezTo>
                    <a:pt x="2028659" y="3084282"/>
                    <a:pt x="2357538" y="2878107"/>
                    <a:pt x="2451027" y="2644386"/>
                  </a:cubicBezTo>
                  <a:cubicBezTo>
                    <a:pt x="2547854" y="2402318"/>
                    <a:pt x="2520308" y="2152737"/>
                    <a:pt x="2347522" y="1917347"/>
                  </a:cubicBezTo>
                  <a:cubicBezTo>
                    <a:pt x="2174735" y="1681956"/>
                    <a:pt x="2371729" y="1335548"/>
                    <a:pt x="2416803" y="1246234"/>
                  </a:cubicBezTo>
                  <a:cubicBezTo>
                    <a:pt x="2417638" y="1244564"/>
                    <a:pt x="2417638" y="1243730"/>
                    <a:pt x="2417638" y="1242895"/>
                  </a:cubicBezTo>
                  <a:cubicBezTo>
                    <a:pt x="2466052" y="1158588"/>
                    <a:pt x="2494432" y="1065935"/>
                    <a:pt x="2500275" y="969942"/>
                  </a:cubicBezTo>
                  <a:cubicBezTo>
                    <a:pt x="2506953" y="845569"/>
                    <a:pt x="2452696" y="725370"/>
                    <a:pt x="2445184" y="665270"/>
                  </a:cubicBezTo>
                  <a:cubicBezTo>
                    <a:pt x="2417638" y="444070"/>
                    <a:pt x="2693095" y="520864"/>
                    <a:pt x="2728988" y="436557"/>
                  </a:cubicBezTo>
                  <a:cubicBezTo>
                    <a:pt x="2790757" y="290482"/>
                    <a:pt x="2327489" y="0"/>
                    <a:pt x="2015304" y="0"/>
                  </a:cubicBezTo>
                  <a:close/>
                </a:path>
              </a:pathLst>
            </a:custGeom>
            <a:gradFill flip="none" rotWithShape="1">
              <a:gsLst>
                <a:gs pos="88496">
                  <a:schemeClr val="tx1">
                    <a:lumMod val="75000"/>
                    <a:lumOff val="25000"/>
                  </a:schemeClr>
                </a:gs>
                <a:gs pos="58000">
                  <a:srgbClr val="646464"/>
                </a:gs>
                <a:gs pos="20000">
                  <a:schemeClr val="tx1">
                    <a:lumMod val="95000"/>
                    <a:lumOff val="5000"/>
                  </a:schemeClr>
                </a:gs>
              </a:gsLst>
              <a:lin ang="13500000" scaled="1"/>
              <a:tileRect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4">
              <a:extLst>
                <a:ext uri="{FF2B5EF4-FFF2-40B4-BE49-F238E27FC236}">
                  <a16:creationId xmlns:a16="http://schemas.microsoft.com/office/drawing/2014/main" id="{6EFDFD8F-E282-4A75-ADFC-DA3E02DD90AB}"/>
                </a:ext>
              </a:extLst>
            </p:cNvPr>
            <p:cNvSpPr/>
            <p:nvPr/>
          </p:nvSpPr>
          <p:spPr>
            <a:xfrm>
              <a:off x="5092653" y="1883962"/>
              <a:ext cx="1900167" cy="1770361"/>
            </a:xfrm>
            <a:custGeom>
              <a:avLst/>
              <a:gdLst>
                <a:gd name="connsiteX0" fmla="*/ 2028364 w 2028364"/>
                <a:gd name="connsiteY0" fmla="*/ 686973 h 1889800"/>
                <a:gd name="connsiteX1" fmla="*/ 1014182 w 2028364"/>
                <a:gd name="connsiteY1" fmla="*/ 0 h 1889800"/>
                <a:gd name="connsiteX2" fmla="*/ 0 w 2028364"/>
                <a:gd name="connsiteY2" fmla="*/ 686973 h 1889800"/>
                <a:gd name="connsiteX3" fmla="*/ 432384 w 2028364"/>
                <a:gd name="connsiteY3" fmla="*/ 1250407 h 1889800"/>
                <a:gd name="connsiteX4" fmla="*/ 493318 w 2028364"/>
                <a:gd name="connsiteY4" fmla="*/ 1638551 h 1889800"/>
                <a:gd name="connsiteX5" fmla="*/ 787139 w 2028364"/>
                <a:gd name="connsiteY5" fmla="*/ 1889801 h 1889800"/>
                <a:gd name="connsiteX6" fmla="*/ 1249573 w 2028364"/>
                <a:gd name="connsiteY6" fmla="*/ 1889801 h 1889800"/>
                <a:gd name="connsiteX7" fmla="*/ 1543393 w 2028364"/>
                <a:gd name="connsiteY7" fmla="*/ 1638551 h 1889800"/>
                <a:gd name="connsiteX8" fmla="*/ 1605162 w 2028364"/>
                <a:gd name="connsiteY8" fmla="*/ 1244564 h 1889800"/>
                <a:gd name="connsiteX9" fmla="*/ 2028364 w 2028364"/>
                <a:gd name="connsiteY9" fmla="*/ 686973 h 188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364" h="1889800">
                  <a:moveTo>
                    <a:pt x="2028364" y="686973"/>
                  </a:moveTo>
                  <a:cubicBezTo>
                    <a:pt x="2028364" y="307176"/>
                    <a:pt x="1574278" y="0"/>
                    <a:pt x="1014182" y="0"/>
                  </a:cubicBezTo>
                  <a:cubicBezTo>
                    <a:pt x="454087" y="0"/>
                    <a:pt x="0" y="308011"/>
                    <a:pt x="0" y="686973"/>
                  </a:cubicBezTo>
                  <a:cubicBezTo>
                    <a:pt x="0" y="919859"/>
                    <a:pt x="171117" y="1126034"/>
                    <a:pt x="432384" y="1250407"/>
                  </a:cubicBezTo>
                  <a:lnTo>
                    <a:pt x="493318" y="1638551"/>
                  </a:lnTo>
                  <a:cubicBezTo>
                    <a:pt x="515856" y="1782957"/>
                    <a:pt x="641063" y="1889801"/>
                    <a:pt x="787139" y="1889801"/>
                  </a:cubicBezTo>
                  <a:lnTo>
                    <a:pt x="1249573" y="1889801"/>
                  </a:lnTo>
                  <a:cubicBezTo>
                    <a:pt x="1396483" y="1889801"/>
                    <a:pt x="1520856" y="1782957"/>
                    <a:pt x="1543393" y="1638551"/>
                  </a:cubicBezTo>
                  <a:lnTo>
                    <a:pt x="1605162" y="1244564"/>
                  </a:lnTo>
                  <a:cubicBezTo>
                    <a:pt x="1862255" y="1120191"/>
                    <a:pt x="2028364" y="916520"/>
                    <a:pt x="2028364" y="686973"/>
                  </a:cubicBezTo>
                  <a:close/>
                </a:path>
              </a:pathLst>
            </a:custGeom>
            <a:gradFill>
              <a:gsLst>
                <a:gs pos="72000">
                  <a:schemeClr val="bg1"/>
                </a:gs>
                <a:gs pos="0">
                  <a:schemeClr val="bg2">
                    <a:lumMod val="90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5">
              <a:extLst>
                <a:ext uri="{FF2B5EF4-FFF2-40B4-BE49-F238E27FC236}">
                  <a16:creationId xmlns:a16="http://schemas.microsoft.com/office/drawing/2014/main" id="{9F500297-8691-48EE-8974-8A6DFCE97BE6}"/>
                </a:ext>
              </a:extLst>
            </p:cNvPr>
            <p:cNvSpPr/>
            <p:nvPr/>
          </p:nvSpPr>
          <p:spPr>
            <a:xfrm>
              <a:off x="3570173" y="1704892"/>
              <a:ext cx="3291472" cy="3292058"/>
            </a:xfrm>
            <a:custGeom>
              <a:avLst/>
              <a:gdLst>
                <a:gd name="connsiteX0" fmla="*/ 3486616 w 3513535"/>
                <a:gd name="connsiteY0" fmla="*/ 3486616 h 3514161"/>
                <a:gd name="connsiteX1" fmla="*/ 3486616 w 3513535"/>
                <a:gd name="connsiteY1" fmla="*/ 3486616 h 3514161"/>
                <a:gd name="connsiteX2" fmla="*/ 3354731 w 3513535"/>
                <a:gd name="connsiteY2" fmla="*/ 3486616 h 3514161"/>
                <a:gd name="connsiteX3" fmla="*/ 27546 w 3513535"/>
                <a:gd name="connsiteY3" fmla="*/ 159431 h 3514161"/>
                <a:gd name="connsiteX4" fmla="*/ 27546 w 3513535"/>
                <a:gd name="connsiteY4" fmla="*/ 27546 h 3514161"/>
                <a:gd name="connsiteX5" fmla="*/ 27546 w 3513535"/>
                <a:gd name="connsiteY5" fmla="*/ 27546 h 3514161"/>
                <a:gd name="connsiteX6" fmla="*/ 159431 w 3513535"/>
                <a:gd name="connsiteY6" fmla="*/ 27546 h 3514161"/>
                <a:gd name="connsiteX7" fmla="*/ 3486616 w 3513535"/>
                <a:gd name="connsiteY7" fmla="*/ 3354731 h 3514161"/>
                <a:gd name="connsiteX8" fmla="*/ 3486616 w 3513535"/>
                <a:gd name="connsiteY8" fmla="*/ 3486616 h 351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3535" h="3514161">
                  <a:moveTo>
                    <a:pt x="3486616" y="3486616"/>
                  </a:moveTo>
                  <a:lnTo>
                    <a:pt x="3486616" y="3486616"/>
                  </a:lnTo>
                  <a:cubicBezTo>
                    <a:pt x="3449888" y="3523344"/>
                    <a:pt x="3390624" y="3523344"/>
                    <a:pt x="3354731" y="3486616"/>
                  </a:cubicBezTo>
                  <a:lnTo>
                    <a:pt x="27546" y="159431"/>
                  </a:lnTo>
                  <a:cubicBezTo>
                    <a:pt x="-9182" y="122703"/>
                    <a:pt x="-9182" y="63439"/>
                    <a:pt x="27546" y="27546"/>
                  </a:cubicBezTo>
                  <a:lnTo>
                    <a:pt x="27546" y="27546"/>
                  </a:lnTo>
                  <a:cubicBezTo>
                    <a:pt x="64273" y="-9182"/>
                    <a:pt x="123538" y="-9182"/>
                    <a:pt x="159431" y="27546"/>
                  </a:cubicBezTo>
                  <a:lnTo>
                    <a:pt x="3486616" y="3354731"/>
                  </a:lnTo>
                  <a:cubicBezTo>
                    <a:pt x="3522509" y="3390624"/>
                    <a:pt x="3522509" y="3449888"/>
                    <a:pt x="3486616" y="3486616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13">
              <a:extLst>
                <a:ext uri="{FF2B5EF4-FFF2-40B4-BE49-F238E27FC236}">
                  <a16:creationId xmlns:a16="http://schemas.microsoft.com/office/drawing/2014/main" id="{561FEB7B-9450-4127-9779-05A00B021A30}"/>
                </a:ext>
              </a:extLst>
            </p:cNvPr>
            <p:cNvSpPr/>
            <p:nvPr/>
          </p:nvSpPr>
          <p:spPr>
            <a:xfrm>
              <a:off x="5829613" y="2848376"/>
              <a:ext cx="197485" cy="223208"/>
            </a:xfrm>
            <a:custGeom>
              <a:avLst/>
              <a:gdLst>
                <a:gd name="connsiteX0" fmla="*/ 58055 w 210808"/>
                <a:gd name="connsiteY0" fmla="*/ 224266 h 238267"/>
                <a:gd name="connsiteX1" fmla="*/ 199122 w 210808"/>
                <a:gd name="connsiteY1" fmla="*/ 156654 h 238267"/>
                <a:gd name="connsiteX2" fmla="*/ 210808 w 210808"/>
                <a:gd name="connsiteY2" fmla="*/ 142464 h 238267"/>
                <a:gd name="connsiteX3" fmla="*/ 210808 w 210808"/>
                <a:gd name="connsiteY3" fmla="*/ 13917 h 238267"/>
                <a:gd name="connsiteX4" fmla="*/ 187436 w 210808"/>
                <a:gd name="connsiteY4" fmla="*/ 3900 h 238267"/>
                <a:gd name="connsiteX5" fmla="*/ 38022 w 210808"/>
                <a:gd name="connsiteY5" fmla="*/ 148307 h 238267"/>
                <a:gd name="connsiteX6" fmla="*/ 58055 w 210808"/>
                <a:gd name="connsiteY6" fmla="*/ 224266 h 23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808" h="238267">
                  <a:moveTo>
                    <a:pt x="58055" y="224266"/>
                  </a:moveTo>
                  <a:cubicBezTo>
                    <a:pt x="111477" y="175852"/>
                    <a:pt x="173246" y="160827"/>
                    <a:pt x="199122" y="156654"/>
                  </a:cubicBezTo>
                  <a:cubicBezTo>
                    <a:pt x="205800" y="155819"/>
                    <a:pt x="210808" y="149976"/>
                    <a:pt x="210808" y="142464"/>
                  </a:cubicBezTo>
                  <a:lnTo>
                    <a:pt x="210808" y="13917"/>
                  </a:lnTo>
                  <a:cubicBezTo>
                    <a:pt x="210808" y="1396"/>
                    <a:pt x="195783" y="-4447"/>
                    <a:pt x="187436" y="3900"/>
                  </a:cubicBezTo>
                  <a:cubicBezTo>
                    <a:pt x="154882" y="33950"/>
                    <a:pt x="94782" y="90711"/>
                    <a:pt x="38022" y="148307"/>
                  </a:cubicBezTo>
                  <a:cubicBezTo>
                    <a:pt x="-38773" y="224266"/>
                    <a:pt x="17988" y="260159"/>
                    <a:pt x="58055" y="224266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14">
              <a:extLst>
                <a:ext uri="{FF2B5EF4-FFF2-40B4-BE49-F238E27FC236}">
                  <a16:creationId xmlns:a16="http://schemas.microsoft.com/office/drawing/2014/main" id="{513F9527-6A13-4245-A4FB-22F30514A49E}"/>
                </a:ext>
              </a:extLst>
            </p:cNvPr>
            <p:cNvSpPr/>
            <p:nvPr/>
          </p:nvSpPr>
          <p:spPr>
            <a:xfrm>
              <a:off x="6059941" y="2847754"/>
              <a:ext cx="196944" cy="223507"/>
            </a:xfrm>
            <a:custGeom>
              <a:avLst/>
              <a:gdLst>
                <a:gd name="connsiteX0" fmla="*/ 172787 w 210231"/>
                <a:gd name="connsiteY0" fmla="*/ 148136 h 238586"/>
                <a:gd name="connsiteX1" fmla="*/ 23372 w 210231"/>
                <a:gd name="connsiteY1" fmla="*/ 3730 h 238586"/>
                <a:gd name="connsiteX2" fmla="*/ 0 w 210231"/>
                <a:gd name="connsiteY2" fmla="*/ 13746 h 238586"/>
                <a:gd name="connsiteX3" fmla="*/ 0 w 210231"/>
                <a:gd name="connsiteY3" fmla="*/ 142293 h 238586"/>
                <a:gd name="connsiteX4" fmla="*/ 11686 w 210231"/>
                <a:gd name="connsiteY4" fmla="*/ 156483 h 238586"/>
                <a:gd name="connsiteX5" fmla="*/ 152754 w 210231"/>
                <a:gd name="connsiteY5" fmla="*/ 224095 h 238586"/>
                <a:gd name="connsiteX6" fmla="*/ 172787 w 210231"/>
                <a:gd name="connsiteY6" fmla="*/ 148136 h 2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231" h="238586">
                  <a:moveTo>
                    <a:pt x="172787" y="148136"/>
                  </a:moveTo>
                  <a:cubicBezTo>
                    <a:pt x="116026" y="91375"/>
                    <a:pt x="55926" y="34614"/>
                    <a:pt x="23372" y="3730"/>
                  </a:cubicBezTo>
                  <a:cubicBezTo>
                    <a:pt x="14190" y="-4618"/>
                    <a:pt x="0" y="2060"/>
                    <a:pt x="0" y="13746"/>
                  </a:cubicBezTo>
                  <a:lnTo>
                    <a:pt x="0" y="142293"/>
                  </a:lnTo>
                  <a:cubicBezTo>
                    <a:pt x="0" y="148970"/>
                    <a:pt x="5008" y="154813"/>
                    <a:pt x="11686" y="156483"/>
                  </a:cubicBezTo>
                  <a:cubicBezTo>
                    <a:pt x="36728" y="160656"/>
                    <a:pt x="98497" y="175681"/>
                    <a:pt x="152754" y="224095"/>
                  </a:cubicBezTo>
                  <a:cubicBezTo>
                    <a:pt x="191985" y="260823"/>
                    <a:pt x="248746" y="224930"/>
                    <a:pt x="172787" y="148136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11">
              <a:extLst>
                <a:ext uri="{FF2B5EF4-FFF2-40B4-BE49-F238E27FC236}">
                  <a16:creationId xmlns:a16="http://schemas.microsoft.com/office/drawing/2014/main" id="{8BA018E5-2B57-4C83-A84F-04601A327F7A}"/>
                </a:ext>
              </a:extLst>
            </p:cNvPr>
            <p:cNvSpPr/>
            <p:nvPr/>
          </p:nvSpPr>
          <p:spPr>
            <a:xfrm>
              <a:off x="5170461" y="2349037"/>
              <a:ext cx="680695" cy="565831"/>
            </a:xfrm>
            <a:custGeom>
              <a:avLst/>
              <a:gdLst>
                <a:gd name="connsiteX0" fmla="*/ 547155 w 726619"/>
                <a:gd name="connsiteY0" fmla="*/ 141272 h 604006"/>
                <a:gd name="connsiteX1" fmla="*/ 157342 w 726619"/>
                <a:gd name="connsiteY1" fmla="*/ 13560 h 604006"/>
                <a:gd name="connsiteX2" fmla="*/ 73035 w 726619"/>
                <a:gd name="connsiteY2" fmla="*/ 22742 h 604006"/>
                <a:gd name="connsiteX3" fmla="*/ 415 w 726619"/>
                <a:gd name="connsiteY3" fmla="*/ 258132 h 604006"/>
                <a:gd name="connsiteX4" fmla="*/ 348492 w 726619"/>
                <a:gd name="connsiteY4" fmla="*/ 603705 h 604006"/>
                <a:gd name="connsiteX5" fmla="*/ 726619 w 726619"/>
                <a:gd name="connsiteY5" fmla="*/ 240603 h 604006"/>
                <a:gd name="connsiteX6" fmla="*/ 721611 w 726619"/>
                <a:gd name="connsiteY6" fmla="*/ 179669 h 604006"/>
                <a:gd name="connsiteX7" fmla="*/ 655668 w 726619"/>
                <a:gd name="connsiteY7" fmla="*/ 132090 h 604006"/>
                <a:gd name="connsiteX8" fmla="*/ 547155 w 726619"/>
                <a:gd name="connsiteY8" fmla="*/ 141272 h 6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6619" h="604006">
                  <a:moveTo>
                    <a:pt x="547155" y="141272"/>
                  </a:moveTo>
                  <a:cubicBezTo>
                    <a:pt x="391063" y="141272"/>
                    <a:pt x="251665" y="92023"/>
                    <a:pt x="157342" y="13560"/>
                  </a:cubicBezTo>
                  <a:cubicBezTo>
                    <a:pt x="131465" y="-7308"/>
                    <a:pt x="93068" y="-3969"/>
                    <a:pt x="73035" y="22742"/>
                  </a:cubicBezTo>
                  <a:cubicBezTo>
                    <a:pt x="23787" y="87850"/>
                    <a:pt x="-3759" y="169652"/>
                    <a:pt x="415" y="258132"/>
                  </a:cubicBezTo>
                  <a:cubicBezTo>
                    <a:pt x="8762" y="445109"/>
                    <a:pt x="161515" y="596193"/>
                    <a:pt x="348492" y="603705"/>
                  </a:cubicBezTo>
                  <a:cubicBezTo>
                    <a:pt x="556337" y="612052"/>
                    <a:pt x="726619" y="445944"/>
                    <a:pt x="726619" y="240603"/>
                  </a:cubicBezTo>
                  <a:cubicBezTo>
                    <a:pt x="726619" y="219735"/>
                    <a:pt x="724950" y="199702"/>
                    <a:pt x="721611" y="179669"/>
                  </a:cubicBezTo>
                  <a:cubicBezTo>
                    <a:pt x="716603" y="148784"/>
                    <a:pt x="686553" y="127081"/>
                    <a:pt x="655668" y="132090"/>
                  </a:cubicBezTo>
                  <a:cubicBezTo>
                    <a:pt x="620610" y="137933"/>
                    <a:pt x="584717" y="141272"/>
                    <a:pt x="547155" y="141272"/>
                  </a:cubicBezTo>
                  <a:close/>
                </a:path>
              </a:pathLst>
            </a:custGeom>
            <a:gradFill>
              <a:gsLst>
                <a:gs pos="93805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12">
              <a:extLst>
                <a:ext uri="{FF2B5EF4-FFF2-40B4-BE49-F238E27FC236}">
                  <a16:creationId xmlns:a16="http://schemas.microsoft.com/office/drawing/2014/main" id="{F8F1396E-9872-4C1B-998A-D81E8FD95DEE}"/>
                </a:ext>
              </a:extLst>
            </p:cNvPr>
            <p:cNvSpPr/>
            <p:nvPr/>
          </p:nvSpPr>
          <p:spPr>
            <a:xfrm>
              <a:off x="6233472" y="2349017"/>
              <a:ext cx="681169" cy="567137"/>
            </a:xfrm>
            <a:custGeom>
              <a:avLst/>
              <a:gdLst>
                <a:gd name="connsiteX0" fmla="*/ 655321 w 727125"/>
                <a:gd name="connsiteY0" fmla="*/ 23598 h 605400"/>
                <a:gd name="connsiteX1" fmla="*/ 570180 w 727125"/>
                <a:gd name="connsiteY1" fmla="*/ 13582 h 605400"/>
                <a:gd name="connsiteX2" fmla="*/ 180367 w 727125"/>
                <a:gd name="connsiteY2" fmla="*/ 141294 h 605400"/>
                <a:gd name="connsiteX3" fmla="*/ 71854 w 727125"/>
                <a:gd name="connsiteY3" fmla="*/ 132946 h 605400"/>
                <a:gd name="connsiteX4" fmla="*/ 5076 w 727125"/>
                <a:gd name="connsiteY4" fmla="*/ 181360 h 605400"/>
                <a:gd name="connsiteX5" fmla="*/ 1737 w 727125"/>
                <a:gd name="connsiteY5" fmla="*/ 272344 h 605400"/>
                <a:gd name="connsiteX6" fmla="*/ 338963 w 727125"/>
                <a:gd name="connsiteY6" fmla="*/ 604562 h 605400"/>
                <a:gd name="connsiteX7" fmla="*/ 727107 w 727125"/>
                <a:gd name="connsiteY7" fmla="*/ 242294 h 605400"/>
                <a:gd name="connsiteX8" fmla="*/ 655321 w 727125"/>
                <a:gd name="connsiteY8" fmla="*/ 23598 h 60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125" h="605400">
                  <a:moveTo>
                    <a:pt x="655321" y="23598"/>
                  </a:moveTo>
                  <a:cubicBezTo>
                    <a:pt x="635288" y="-3113"/>
                    <a:pt x="596056" y="-8121"/>
                    <a:pt x="570180" y="13582"/>
                  </a:cubicBezTo>
                  <a:cubicBezTo>
                    <a:pt x="475857" y="92045"/>
                    <a:pt x="336459" y="141294"/>
                    <a:pt x="180367" y="141294"/>
                  </a:cubicBezTo>
                  <a:cubicBezTo>
                    <a:pt x="142805" y="141294"/>
                    <a:pt x="106912" y="138789"/>
                    <a:pt x="71854" y="132946"/>
                  </a:cubicBezTo>
                  <a:cubicBezTo>
                    <a:pt x="40134" y="127938"/>
                    <a:pt x="10919" y="149641"/>
                    <a:pt x="5076" y="181360"/>
                  </a:cubicBezTo>
                  <a:cubicBezTo>
                    <a:pt x="68" y="210575"/>
                    <a:pt x="-1602" y="241460"/>
                    <a:pt x="1737" y="272344"/>
                  </a:cubicBezTo>
                  <a:cubicBezTo>
                    <a:pt x="16762" y="450139"/>
                    <a:pt x="161168" y="592041"/>
                    <a:pt x="338963" y="604562"/>
                  </a:cubicBezTo>
                  <a:cubicBezTo>
                    <a:pt x="550981" y="618752"/>
                    <a:pt x="727107" y="450974"/>
                    <a:pt x="727107" y="242294"/>
                  </a:cubicBezTo>
                  <a:cubicBezTo>
                    <a:pt x="727941" y="159657"/>
                    <a:pt x="701231" y="84533"/>
                    <a:pt x="655321" y="23598"/>
                  </a:cubicBezTo>
                  <a:close/>
                </a:path>
              </a:pathLst>
            </a:custGeom>
            <a:gradFill>
              <a:gsLst>
                <a:gs pos="93805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8">
              <a:extLst>
                <a:ext uri="{FF2B5EF4-FFF2-40B4-BE49-F238E27FC236}">
                  <a16:creationId xmlns:a16="http://schemas.microsoft.com/office/drawing/2014/main" id="{1EB356C6-2727-42AA-A99E-8CCD31FF7C5C}"/>
                </a:ext>
              </a:extLst>
            </p:cNvPr>
            <p:cNvSpPr/>
            <p:nvPr/>
          </p:nvSpPr>
          <p:spPr>
            <a:xfrm>
              <a:off x="5544627" y="3249267"/>
              <a:ext cx="1007166" cy="136061"/>
            </a:xfrm>
            <a:custGeom>
              <a:avLst/>
              <a:gdLst>
                <a:gd name="connsiteX0" fmla="*/ 1069274 w 1075116"/>
                <a:gd name="connsiteY0" fmla="*/ 145241 h 145240"/>
                <a:gd name="connsiteX1" fmla="*/ 1075116 w 1075116"/>
                <a:gd name="connsiteY1" fmla="*/ 106844 h 145240"/>
                <a:gd name="connsiteX2" fmla="*/ 538393 w 1075116"/>
                <a:gd name="connsiteY2" fmla="*/ 0 h 145240"/>
                <a:gd name="connsiteX3" fmla="*/ 0 w 1075116"/>
                <a:gd name="connsiteY3" fmla="*/ 106844 h 145240"/>
                <a:gd name="connsiteX4" fmla="*/ 5843 w 1075116"/>
                <a:gd name="connsiteY4" fmla="*/ 145241 h 145240"/>
                <a:gd name="connsiteX5" fmla="*/ 537558 w 1075116"/>
                <a:gd name="connsiteY5" fmla="*/ 40901 h 145240"/>
                <a:gd name="connsiteX6" fmla="*/ 1069274 w 1075116"/>
                <a:gd name="connsiteY6" fmla="*/ 145241 h 14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5116" h="145240">
                  <a:moveTo>
                    <a:pt x="1069274" y="145241"/>
                  </a:moveTo>
                  <a:lnTo>
                    <a:pt x="1075116" y="106844"/>
                  </a:lnTo>
                  <a:cubicBezTo>
                    <a:pt x="952413" y="41736"/>
                    <a:pt x="757924" y="0"/>
                    <a:pt x="538393" y="0"/>
                  </a:cubicBezTo>
                  <a:cubicBezTo>
                    <a:pt x="318028" y="0"/>
                    <a:pt x="122704" y="41736"/>
                    <a:pt x="0" y="106844"/>
                  </a:cubicBezTo>
                  <a:lnTo>
                    <a:pt x="5843" y="145241"/>
                  </a:lnTo>
                  <a:cubicBezTo>
                    <a:pt x="128546" y="81802"/>
                    <a:pt x="321366" y="40901"/>
                    <a:pt x="537558" y="40901"/>
                  </a:cubicBezTo>
                  <a:cubicBezTo>
                    <a:pt x="753750" y="41736"/>
                    <a:pt x="945735" y="81802"/>
                    <a:pt x="1069274" y="145241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9">
              <a:extLst>
                <a:ext uri="{FF2B5EF4-FFF2-40B4-BE49-F238E27FC236}">
                  <a16:creationId xmlns:a16="http://schemas.microsoft.com/office/drawing/2014/main" id="{CC4993D1-93C9-48BA-9792-80C5E115C513}"/>
                </a:ext>
              </a:extLst>
            </p:cNvPr>
            <p:cNvSpPr/>
            <p:nvPr/>
          </p:nvSpPr>
          <p:spPr>
            <a:xfrm>
              <a:off x="4780651" y="3045174"/>
              <a:ext cx="519222" cy="519222"/>
            </a:xfrm>
            <a:custGeom>
              <a:avLst/>
              <a:gdLst>
                <a:gd name="connsiteX0" fmla="*/ 554253 w 554252"/>
                <a:gd name="connsiteY0" fmla="*/ 277126 h 554252"/>
                <a:gd name="connsiteX1" fmla="*/ 277126 w 554252"/>
                <a:gd name="connsiteY1" fmla="*/ 554253 h 554252"/>
                <a:gd name="connsiteX2" fmla="*/ 0 w 554252"/>
                <a:gd name="connsiteY2" fmla="*/ 277126 h 554252"/>
                <a:gd name="connsiteX3" fmla="*/ 277126 w 554252"/>
                <a:gd name="connsiteY3" fmla="*/ 0 h 554252"/>
                <a:gd name="connsiteX4" fmla="*/ 554253 w 554252"/>
                <a:gd name="connsiteY4" fmla="*/ 277126 h 55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52" h="554252">
                  <a:moveTo>
                    <a:pt x="554253" y="277126"/>
                  </a:moveTo>
                  <a:cubicBezTo>
                    <a:pt x="554253" y="430179"/>
                    <a:pt x="430179" y="554253"/>
                    <a:pt x="277126" y="554253"/>
                  </a:cubicBezTo>
                  <a:cubicBezTo>
                    <a:pt x="124074" y="554253"/>
                    <a:pt x="0" y="430179"/>
                    <a:pt x="0" y="277126"/>
                  </a:cubicBezTo>
                  <a:cubicBezTo>
                    <a:pt x="0" y="124074"/>
                    <a:pt x="124074" y="0"/>
                    <a:pt x="277126" y="0"/>
                  </a:cubicBezTo>
                  <a:cubicBezTo>
                    <a:pt x="430179" y="0"/>
                    <a:pt x="554253" y="124074"/>
                    <a:pt x="554253" y="2771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38000">
                  <a:schemeClr val="bg2">
                    <a:lumMod val="7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10">
              <a:extLst>
                <a:ext uri="{FF2B5EF4-FFF2-40B4-BE49-F238E27FC236}">
                  <a16:creationId xmlns:a16="http://schemas.microsoft.com/office/drawing/2014/main" id="{812F480F-90E6-428D-9106-AB83505C1095}"/>
                </a:ext>
              </a:extLst>
            </p:cNvPr>
            <p:cNvSpPr/>
            <p:nvPr/>
          </p:nvSpPr>
          <p:spPr>
            <a:xfrm>
              <a:off x="6013023" y="4114898"/>
              <a:ext cx="519222" cy="519222"/>
            </a:xfrm>
            <a:custGeom>
              <a:avLst/>
              <a:gdLst>
                <a:gd name="connsiteX0" fmla="*/ 554253 w 554252"/>
                <a:gd name="connsiteY0" fmla="*/ 277126 h 554252"/>
                <a:gd name="connsiteX1" fmla="*/ 277126 w 554252"/>
                <a:gd name="connsiteY1" fmla="*/ 554253 h 554252"/>
                <a:gd name="connsiteX2" fmla="*/ 0 w 554252"/>
                <a:gd name="connsiteY2" fmla="*/ 277126 h 554252"/>
                <a:gd name="connsiteX3" fmla="*/ 277126 w 554252"/>
                <a:gd name="connsiteY3" fmla="*/ 0 h 554252"/>
                <a:gd name="connsiteX4" fmla="*/ 554253 w 554252"/>
                <a:gd name="connsiteY4" fmla="*/ 277126 h 55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252" h="554252">
                  <a:moveTo>
                    <a:pt x="554253" y="277126"/>
                  </a:moveTo>
                  <a:cubicBezTo>
                    <a:pt x="554253" y="430179"/>
                    <a:pt x="430179" y="554253"/>
                    <a:pt x="277126" y="554253"/>
                  </a:cubicBezTo>
                  <a:cubicBezTo>
                    <a:pt x="124074" y="554253"/>
                    <a:pt x="0" y="430179"/>
                    <a:pt x="0" y="277126"/>
                  </a:cubicBezTo>
                  <a:cubicBezTo>
                    <a:pt x="0" y="124074"/>
                    <a:pt x="124073" y="0"/>
                    <a:pt x="277126" y="0"/>
                  </a:cubicBezTo>
                  <a:cubicBezTo>
                    <a:pt x="430179" y="0"/>
                    <a:pt x="554253" y="124073"/>
                    <a:pt x="554253" y="2771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38000">
                  <a:schemeClr val="bg2">
                    <a:lumMod val="75000"/>
                  </a:schemeClr>
                </a:gs>
              </a:gsLst>
              <a:lin ang="13500000" scaled="1"/>
            </a:gradFill>
            <a:ln w="8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7C4C7FC3-8930-40B4-AC71-1EC0D374BCBA}"/>
              </a:ext>
            </a:extLst>
          </p:cNvPr>
          <p:cNvSpPr txBox="1"/>
          <p:nvPr/>
        </p:nvSpPr>
        <p:spPr>
          <a:xfrm>
            <a:off x="5624160" y="5412812"/>
            <a:ext cx="2281737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Memory/Thread Bugs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1DD8AC2-A9A6-436A-98A9-290F04018075}"/>
              </a:ext>
            </a:extLst>
          </p:cNvPr>
          <p:cNvSpPr txBox="1"/>
          <p:nvPr/>
        </p:nvSpPr>
        <p:spPr>
          <a:xfrm>
            <a:off x="0" y="6179662"/>
            <a:ext cx="11742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https://www.cvedetails.com/product/47/Linux-Linux-Kernel.html?vendor_id=33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思想气泡: 云 47">
            <a:extLst>
              <a:ext uri="{FF2B5EF4-FFF2-40B4-BE49-F238E27FC236}">
                <a16:creationId xmlns:a16="http://schemas.microsoft.com/office/drawing/2014/main" id="{B5DDA9CD-00AA-4088-890E-DAE4D6E69C7B}"/>
              </a:ext>
            </a:extLst>
          </p:cNvPr>
          <p:cNvSpPr/>
          <p:nvPr/>
        </p:nvSpPr>
        <p:spPr>
          <a:xfrm>
            <a:off x="7215184" y="4064000"/>
            <a:ext cx="3179715" cy="811470"/>
          </a:xfrm>
          <a:prstGeom prst="cloudCallout">
            <a:avLst>
              <a:gd name="adj1" fmla="val -53036"/>
              <a:gd name="adj2" fmla="val 586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I</a:t>
            </a:r>
            <a:r>
              <a:rPr lang="zh-CN" altLang="en-US" sz="2800" b="1" dirty="0">
                <a:solidFill>
                  <a:srgbClr val="FF0000"/>
                </a:solidFill>
              </a:rPr>
              <a:t>‘</a:t>
            </a:r>
            <a:r>
              <a:rPr lang="en-US" altLang="zh-CN" sz="2800" b="1" dirty="0">
                <a:solidFill>
                  <a:srgbClr val="FF0000"/>
                </a:solidFill>
              </a:rPr>
              <a:t>m still here!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5C3EC3E4-1DCD-4AB2-B48C-992623895363}"/>
              </a:ext>
            </a:extLst>
          </p:cNvPr>
          <p:cNvSpPr txBox="1">
            <a:spLocks/>
          </p:cNvSpPr>
          <p:nvPr/>
        </p:nvSpPr>
        <p:spPr>
          <a:xfrm>
            <a:off x="-1" y="251693"/>
            <a:ext cx="12191999" cy="8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endParaRPr lang="en-US" altLang="zh-CN" sz="4000" i="1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3438539-5576-47A0-A219-9112CD60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But Memory/Thread bugs </a:t>
            </a:r>
            <a:r>
              <a:rPr lang="en-US" altLang="zh-CN" sz="4000"/>
              <a:t>still exist</a:t>
            </a:r>
            <a:r>
              <a:rPr lang="en-US" altLang="zh-CN" sz="4000" baseline="30000"/>
              <a:t>[</a:t>
            </a:r>
            <a:r>
              <a:rPr lang="en-US" altLang="zh-CN" sz="4000" baseline="30000" dirty="0"/>
              <a:t>1]</a:t>
            </a:r>
            <a:endParaRPr lang="en-US" altLang="zh-CN" sz="4000" i="1" baseline="30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5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4B8CF-53F5-5B4A-AEBF-44F9F0D45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1026" name="Picture 2" descr="Linus Torvalds by Peter Adams.">
            <a:extLst>
              <a:ext uri="{FF2B5EF4-FFF2-40B4-BE49-F238E27FC236}">
                <a16:creationId xmlns:a16="http://schemas.microsoft.com/office/drawing/2014/main" id="{0B58A910-AA1B-47A5-B004-72F77A2F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16" y="4412527"/>
            <a:ext cx="1803622" cy="22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BE6BC07-C07E-407B-B2A0-B329DB1FA39A}"/>
              </a:ext>
            </a:extLst>
          </p:cNvPr>
          <p:cNvSpPr txBox="1"/>
          <p:nvPr/>
        </p:nvSpPr>
        <p:spPr>
          <a:xfrm>
            <a:off x="2295240" y="4140003"/>
            <a:ext cx="9813824" cy="2739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Before meeting Rust:</a:t>
            </a:r>
          </a:p>
          <a:p>
            <a:endParaRPr lang="en-US" altLang="zh-CN" sz="2000" dirty="0"/>
          </a:p>
          <a:p>
            <a:r>
              <a:rPr lang="en-US" altLang="zh-CN" sz="2400" i="1" dirty="0"/>
              <a:t>	“I have yet to see a language that comes even close to </a:t>
            </a:r>
            <a:r>
              <a:rPr lang="en-US" altLang="zh-CN" sz="2400" b="1" i="1" dirty="0"/>
              <a:t>C</a:t>
            </a:r>
            <a:r>
              <a:rPr lang="en-US" altLang="zh-CN" sz="2400" i="1" dirty="0"/>
              <a:t>.”</a:t>
            </a:r>
          </a:p>
          <a:p>
            <a:endParaRPr lang="en-US" altLang="zh-CN" sz="2000" i="1" dirty="0"/>
          </a:p>
          <a:p>
            <a:r>
              <a:rPr lang="en-US" altLang="zh-CN" sz="2000" dirty="0"/>
              <a:t>After meeting Rust:</a:t>
            </a:r>
          </a:p>
          <a:p>
            <a:endParaRPr lang="en-US" altLang="zh-CN" sz="2000" dirty="0"/>
          </a:p>
          <a:p>
            <a:r>
              <a:rPr lang="en-US" altLang="zh-CN" sz="2400" i="1" dirty="0"/>
              <a:t>	“While I won’t make any promises, I’d like to see </a:t>
            </a:r>
            <a:r>
              <a:rPr lang="en-US" altLang="zh-CN" sz="2400" b="1" i="1" dirty="0"/>
              <a:t>Rust</a:t>
            </a:r>
            <a:r>
              <a:rPr lang="en-US" altLang="zh-CN" sz="2400" i="1" dirty="0"/>
              <a:t> merging into the Linux kernel with the next release.”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30D0EF4-5255-4665-BF15-18375A469260}"/>
              </a:ext>
            </a:extLst>
          </p:cNvPr>
          <p:cNvCxnSpPr>
            <a:cxnSpLocks/>
          </p:cNvCxnSpPr>
          <p:nvPr/>
        </p:nvCxnSpPr>
        <p:spPr>
          <a:xfrm flipH="1">
            <a:off x="184151" y="4103595"/>
            <a:ext cx="11518899" cy="2172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41E62B18-30B8-4DEF-8CFC-8AF5A325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043" y="1389062"/>
            <a:ext cx="4808050" cy="2659363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5624226-30C8-4627-A776-6EA9E22ED94E}"/>
              </a:ext>
            </a:extLst>
          </p:cNvPr>
          <p:cNvGrpSpPr/>
          <p:nvPr/>
        </p:nvGrpSpPr>
        <p:grpSpPr>
          <a:xfrm>
            <a:off x="1653037" y="1861953"/>
            <a:ext cx="1455121" cy="1610040"/>
            <a:chOff x="6888364" y="1784399"/>
            <a:chExt cx="1653075" cy="1821863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69E6304-FF53-4398-9727-CC97E24B3F44}"/>
                </a:ext>
              </a:extLst>
            </p:cNvPr>
            <p:cNvGrpSpPr/>
            <p:nvPr/>
          </p:nvGrpSpPr>
          <p:grpSpPr>
            <a:xfrm>
              <a:off x="6888364" y="2423000"/>
              <a:ext cx="1653075" cy="1183262"/>
              <a:chOff x="449860" y="1614244"/>
              <a:chExt cx="1653075" cy="1183262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BA9634DD-A1BB-4F05-B5DA-6C028B1BC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860" y="1614244"/>
                <a:ext cx="1653075" cy="1102588"/>
              </a:xfrm>
              <a:prstGeom prst="rect">
                <a:avLst/>
              </a:prstGeom>
            </p:spPr>
          </p:pic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7B97D-0007-4AC6-B589-11F64454825E}"/>
                  </a:ext>
                </a:extLst>
              </p:cNvPr>
              <p:cNvSpPr txBox="1"/>
              <p:nvPr/>
            </p:nvSpPr>
            <p:spPr>
              <a:xfrm>
                <a:off x="630837" y="2489729"/>
                <a:ext cx="1392541" cy="30777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Rust-for-Linux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8AFE7F30-FB5D-492C-A4B2-6A175491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257428" y="1784399"/>
              <a:ext cx="860267" cy="950250"/>
            </a:xfrm>
            <a:prstGeom prst="rect">
              <a:avLst/>
            </a:prstGeom>
          </p:spPr>
        </p:pic>
      </p:grpSp>
      <p:sp>
        <p:nvSpPr>
          <p:cNvPr id="47" name="思想气泡: 云 46">
            <a:extLst>
              <a:ext uri="{FF2B5EF4-FFF2-40B4-BE49-F238E27FC236}">
                <a16:creationId xmlns:a16="http://schemas.microsoft.com/office/drawing/2014/main" id="{7D1B47EE-F604-4C52-A698-D82F1ECCBB18}"/>
              </a:ext>
            </a:extLst>
          </p:cNvPr>
          <p:cNvSpPr/>
          <p:nvPr/>
        </p:nvSpPr>
        <p:spPr>
          <a:xfrm>
            <a:off x="3377360" y="1969972"/>
            <a:ext cx="2767266" cy="635790"/>
          </a:xfrm>
          <a:prstGeom prst="cloudCallout">
            <a:avLst>
              <a:gd name="adj1" fmla="val -64423"/>
              <a:gd name="adj2" fmla="val 1376"/>
            </a:avLst>
          </a:prstGeom>
          <a:noFill/>
          <a:ln w="57150">
            <a:solidFill>
              <a:srgbClr val="45AA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45AA20"/>
                </a:solidFill>
              </a:rPr>
              <a:t>I have Rust!</a:t>
            </a:r>
            <a:endParaRPr lang="zh-CN" altLang="en-US" sz="1400" b="1" dirty="0">
              <a:solidFill>
                <a:srgbClr val="45AA20"/>
              </a:solidFill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4D23E52-1922-4966-9F96-7C89CC90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Rust can help</a:t>
            </a:r>
            <a:endParaRPr lang="en-US" altLang="zh-CN" sz="4000" i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CA605C4-CE1C-4C76-9121-EF2328951D0C}"/>
              </a:ext>
            </a:extLst>
          </p:cNvPr>
          <p:cNvSpPr txBox="1"/>
          <p:nvPr/>
        </p:nvSpPr>
        <p:spPr>
          <a:xfrm>
            <a:off x="184151" y="3559416"/>
            <a:ext cx="6276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Rust-for-Linux (RFL) wants to write drivers with Rust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640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E5DFEE1F-4FBB-4C47-AB8A-93914C64A67A}"/>
              </a:ext>
            </a:extLst>
          </p:cNvPr>
          <p:cNvSpPr/>
          <p:nvPr/>
        </p:nvSpPr>
        <p:spPr>
          <a:xfrm>
            <a:off x="1278912" y="3409226"/>
            <a:ext cx="9937750" cy="3241675"/>
          </a:xfrm>
          <a:prstGeom prst="roundRect">
            <a:avLst>
              <a:gd name="adj" fmla="val 7112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F7743E-FD10-4BBD-A6C8-01F39B3D2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8" y="3554846"/>
            <a:ext cx="9650022" cy="29970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42527C-5800-4DA1-B3A8-C032179EAFB3}"/>
              </a:ext>
            </a:extLst>
          </p:cNvPr>
          <p:cNvSpPr/>
          <p:nvPr/>
        </p:nvSpPr>
        <p:spPr>
          <a:xfrm>
            <a:off x="1177312" y="1311181"/>
            <a:ext cx="10039350" cy="18224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1329709" y="1431839"/>
            <a:ext cx="1016438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Rust’s safety rules cause limited expressiveness (Double linked list)</a:t>
            </a:r>
          </a:p>
          <a:p>
            <a:r>
              <a:rPr lang="en-US" altLang="zh-CN" sz="2400" dirty="0"/>
              <a:t>2. Code in the </a:t>
            </a:r>
            <a:r>
              <a:rPr lang="en-US" altLang="zh-CN" sz="2400" i="1" dirty="0"/>
              <a:t>Unsafe </a:t>
            </a:r>
            <a:r>
              <a:rPr lang="en-US" altLang="zh-CN" sz="2400" dirty="0"/>
              <a:t>block</a:t>
            </a:r>
            <a:r>
              <a:rPr lang="en-US" altLang="zh-CN" sz="2400" i="1" dirty="0"/>
              <a:t> </a:t>
            </a:r>
            <a:r>
              <a:rPr lang="en-US" altLang="zh-CN" sz="2400" dirty="0"/>
              <a:t>can break the safety rules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Calling function from foreign function interface (FFI) needs </a:t>
            </a:r>
            <a:r>
              <a:rPr lang="en-US" altLang="zh-CN" sz="2400" i="1" dirty="0"/>
              <a:t>unsafe</a:t>
            </a:r>
            <a:r>
              <a:rPr lang="en-US" altLang="zh-CN" sz="2400" dirty="0"/>
              <a:t> blocks</a:t>
            </a:r>
          </a:p>
          <a:p>
            <a:r>
              <a:rPr lang="en-US" altLang="zh-CN" sz="2400" dirty="0"/>
              <a:t>3. It’s proven possible to wrap </a:t>
            </a:r>
            <a:r>
              <a:rPr lang="en-US" altLang="zh-CN" sz="2400" i="1" dirty="0"/>
              <a:t>unsafe </a:t>
            </a:r>
            <a:r>
              <a:rPr lang="en-US" altLang="zh-CN" sz="2400" dirty="0"/>
              <a:t>blocks</a:t>
            </a:r>
            <a:r>
              <a:rPr lang="en-US" altLang="zh-CN" sz="2400" i="1" dirty="0"/>
              <a:t> </a:t>
            </a:r>
            <a:r>
              <a:rPr lang="en-US" altLang="zh-CN" sz="2400" dirty="0"/>
              <a:t>under safe APIs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C4458C-9D5C-4408-85CB-3ADA2894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Background</a:t>
            </a:r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AAA8A73C-086A-4DBC-8127-3B6295E4A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97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4B8CF-53F5-5B4A-AEBF-44F9F0D45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13D858-FC66-4CC4-A3E7-21B6FDE8F0BD}"/>
              </a:ext>
            </a:extLst>
          </p:cNvPr>
          <p:cNvGrpSpPr/>
          <p:nvPr/>
        </p:nvGrpSpPr>
        <p:grpSpPr>
          <a:xfrm>
            <a:off x="9864807" y="3207025"/>
            <a:ext cx="2073335" cy="1970985"/>
            <a:chOff x="8617229" y="80317"/>
            <a:chExt cx="2073335" cy="197098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3771B36-69D6-4CE4-B56F-1C341C926F58}"/>
                </a:ext>
              </a:extLst>
            </p:cNvPr>
            <p:cNvGrpSpPr/>
            <p:nvPr/>
          </p:nvGrpSpPr>
          <p:grpSpPr>
            <a:xfrm>
              <a:off x="8646998" y="80317"/>
              <a:ext cx="1457054" cy="1970985"/>
              <a:chOff x="3570173" y="1208332"/>
              <a:chExt cx="3745366" cy="4847734"/>
            </a:xfrm>
          </p:grpSpPr>
          <p:sp>
            <p:nvSpPr>
              <p:cNvPr id="16" name="任意多边形 2">
                <a:extLst>
                  <a:ext uri="{FF2B5EF4-FFF2-40B4-BE49-F238E27FC236}">
                    <a16:creationId xmlns:a16="http://schemas.microsoft.com/office/drawing/2014/main" id="{3E504CCA-F903-4C86-AB86-E5D7012F1018}"/>
                  </a:ext>
                </a:extLst>
              </p:cNvPr>
              <p:cNvSpPr/>
              <p:nvPr/>
            </p:nvSpPr>
            <p:spPr>
              <a:xfrm>
                <a:off x="3692941" y="1208332"/>
                <a:ext cx="2369344" cy="973556"/>
              </a:xfrm>
              <a:custGeom>
                <a:avLst/>
                <a:gdLst>
                  <a:gd name="connsiteX0" fmla="*/ 0 w 2529194"/>
                  <a:gd name="connsiteY0" fmla="*/ 567623 h 1039238"/>
                  <a:gd name="connsiteX1" fmla="*/ 2529195 w 2529194"/>
                  <a:gd name="connsiteY1" fmla="*/ 184488 h 1039238"/>
                  <a:gd name="connsiteX2" fmla="*/ 471616 w 2529194"/>
                  <a:gd name="connsiteY2" fmla="*/ 1039239 h 1039238"/>
                  <a:gd name="connsiteX3" fmla="*/ 0 w 2529194"/>
                  <a:gd name="connsiteY3" fmla="*/ 567623 h 103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9194" h="1039238">
                    <a:moveTo>
                      <a:pt x="0" y="567623"/>
                    </a:moveTo>
                    <a:cubicBezTo>
                      <a:pt x="0" y="567623"/>
                      <a:pt x="997488" y="-392302"/>
                      <a:pt x="2529195" y="184488"/>
                    </a:cubicBezTo>
                    <a:cubicBezTo>
                      <a:pt x="2529195" y="184488"/>
                      <a:pt x="867272" y="-146895"/>
                      <a:pt x="471616" y="1039239"/>
                    </a:cubicBezTo>
                    <a:lnTo>
                      <a:pt x="0" y="567623"/>
                    </a:lnTo>
                    <a:close/>
                  </a:path>
                </a:pathLst>
              </a:custGeom>
              <a:solidFill>
                <a:srgbClr val="FF0000"/>
              </a:soli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 3">
                <a:extLst>
                  <a:ext uri="{FF2B5EF4-FFF2-40B4-BE49-F238E27FC236}">
                    <a16:creationId xmlns:a16="http://schemas.microsoft.com/office/drawing/2014/main" id="{AD02D7A0-CD1B-4DB4-B2F8-B06FB813E8C6}"/>
                  </a:ext>
                </a:extLst>
              </p:cNvPr>
              <p:cNvSpPr/>
              <p:nvPr/>
            </p:nvSpPr>
            <p:spPr>
              <a:xfrm>
                <a:off x="4753787" y="1625132"/>
                <a:ext cx="2561752" cy="4430934"/>
              </a:xfrm>
              <a:custGeom>
                <a:avLst/>
                <a:gdLst>
                  <a:gd name="connsiteX0" fmla="*/ 2015304 w 2734583"/>
                  <a:gd name="connsiteY0" fmla="*/ 0 h 4729872"/>
                  <a:gd name="connsiteX1" fmla="*/ 1365059 w 2734583"/>
                  <a:gd name="connsiteY1" fmla="*/ 145241 h 4729872"/>
                  <a:gd name="connsiteX2" fmla="*/ 839187 w 2734583"/>
                  <a:gd name="connsiteY2" fmla="*/ 290482 h 4729872"/>
                  <a:gd name="connsiteX3" fmla="*/ 257388 w 2734583"/>
                  <a:gd name="connsiteY3" fmla="*/ 963264 h 4729872"/>
                  <a:gd name="connsiteX4" fmla="*/ 361728 w 2734583"/>
                  <a:gd name="connsiteY4" fmla="*/ 1284631 h 4729872"/>
                  <a:gd name="connsiteX5" fmla="*/ 395952 w 2734583"/>
                  <a:gd name="connsiteY5" fmla="*/ 1480789 h 4729872"/>
                  <a:gd name="connsiteX6" fmla="*/ 49544 w 2734583"/>
                  <a:gd name="connsiteY6" fmla="*/ 2304656 h 4729872"/>
                  <a:gd name="connsiteX7" fmla="*/ 146371 w 2734583"/>
                  <a:gd name="connsiteY7" fmla="*/ 3578435 h 4729872"/>
                  <a:gd name="connsiteX8" fmla="*/ 56221 w 2734583"/>
                  <a:gd name="connsiteY8" fmla="*/ 4208647 h 4729872"/>
                  <a:gd name="connsiteX9" fmla="*/ 298290 w 2734583"/>
                  <a:gd name="connsiteY9" fmla="*/ 4416492 h 4729872"/>
                  <a:gd name="connsiteX10" fmla="*/ 1153041 w 2734583"/>
                  <a:gd name="connsiteY10" fmla="*/ 4686106 h 4729872"/>
                  <a:gd name="connsiteX11" fmla="*/ 1613805 w 2734583"/>
                  <a:gd name="connsiteY11" fmla="*/ 4706974 h 4729872"/>
                  <a:gd name="connsiteX12" fmla="*/ 2580408 w 2734583"/>
                  <a:gd name="connsiteY12" fmla="*/ 4669411 h 4729872"/>
                  <a:gd name="connsiteX13" fmla="*/ 2707285 w 2734583"/>
                  <a:gd name="connsiteY13" fmla="*/ 4616824 h 4729872"/>
                  <a:gd name="connsiteX14" fmla="*/ 2423481 w 2734583"/>
                  <a:gd name="connsiteY14" fmla="*/ 4582601 h 4729872"/>
                  <a:gd name="connsiteX15" fmla="*/ 2451027 w 2734583"/>
                  <a:gd name="connsiteY15" fmla="*/ 4409814 h 4729872"/>
                  <a:gd name="connsiteX16" fmla="*/ 2354199 w 2734583"/>
                  <a:gd name="connsiteY16" fmla="*/ 4181101 h 4729872"/>
                  <a:gd name="connsiteX17" fmla="*/ 2402613 w 2734583"/>
                  <a:gd name="connsiteY17" fmla="*/ 3550890 h 4729872"/>
                  <a:gd name="connsiteX18" fmla="*/ 2451027 w 2734583"/>
                  <a:gd name="connsiteY18" fmla="*/ 2644386 h 4729872"/>
                  <a:gd name="connsiteX19" fmla="*/ 2347522 w 2734583"/>
                  <a:gd name="connsiteY19" fmla="*/ 1917347 h 4729872"/>
                  <a:gd name="connsiteX20" fmla="*/ 2416803 w 2734583"/>
                  <a:gd name="connsiteY20" fmla="*/ 1246234 h 4729872"/>
                  <a:gd name="connsiteX21" fmla="*/ 2417638 w 2734583"/>
                  <a:gd name="connsiteY21" fmla="*/ 1242895 h 4729872"/>
                  <a:gd name="connsiteX22" fmla="*/ 2500275 w 2734583"/>
                  <a:gd name="connsiteY22" fmla="*/ 969942 h 4729872"/>
                  <a:gd name="connsiteX23" fmla="*/ 2445184 w 2734583"/>
                  <a:gd name="connsiteY23" fmla="*/ 665270 h 4729872"/>
                  <a:gd name="connsiteX24" fmla="*/ 2728988 w 2734583"/>
                  <a:gd name="connsiteY24" fmla="*/ 436557 h 4729872"/>
                  <a:gd name="connsiteX25" fmla="*/ 2015304 w 2734583"/>
                  <a:gd name="connsiteY25" fmla="*/ 0 h 472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34583" h="4729872">
                    <a:moveTo>
                      <a:pt x="2015304" y="0"/>
                    </a:moveTo>
                    <a:cubicBezTo>
                      <a:pt x="1710632" y="0"/>
                      <a:pt x="1632169" y="103505"/>
                      <a:pt x="1365059" y="145241"/>
                    </a:cubicBezTo>
                    <a:cubicBezTo>
                      <a:pt x="1102123" y="186977"/>
                      <a:pt x="946031" y="244572"/>
                      <a:pt x="839187" y="290482"/>
                    </a:cubicBezTo>
                    <a:cubicBezTo>
                      <a:pt x="491109" y="439896"/>
                      <a:pt x="257388" y="670278"/>
                      <a:pt x="257388" y="963264"/>
                    </a:cubicBezTo>
                    <a:cubicBezTo>
                      <a:pt x="257388" y="1078455"/>
                      <a:pt x="294951" y="1186969"/>
                      <a:pt x="361728" y="1284631"/>
                    </a:cubicBezTo>
                    <a:cubicBezTo>
                      <a:pt x="381761" y="1348069"/>
                      <a:pt x="403464" y="1433210"/>
                      <a:pt x="395952" y="1480789"/>
                    </a:cubicBezTo>
                    <a:cubicBezTo>
                      <a:pt x="381761" y="1564261"/>
                      <a:pt x="-74829" y="1861421"/>
                      <a:pt x="49544" y="2304656"/>
                    </a:cubicBezTo>
                    <a:cubicBezTo>
                      <a:pt x="173917" y="2747891"/>
                      <a:pt x="376753" y="3048389"/>
                      <a:pt x="146371" y="3578435"/>
                    </a:cubicBezTo>
                    <a:cubicBezTo>
                      <a:pt x="7808" y="3896462"/>
                      <a:pt x="-53127" y="4125175"/>
                      <a:pt x="56221" y="4208647"/>
                    </a:cubicBezTo>
                    <a:cubicBezTo>
                      <a:pt x="201462" y="4319664"/>
                      <a:pt x="527002" y="4257061"/>
                      <a:pt x="298290" y="4416492"/>
                    </a:cubicBezTo>
                    <a:cubicBezTo>
                      <a:pt x="160561" y="4512485"/>
                      <a:pt x="381761" y="4668576"/>
                      <a:pt x="1153041" y="4686106"/>
                    </a:cubicBezTo>
                    <a:cubicBezTo>
                      <a:pt x="1306629" y="4689444"/>
                      <a:pt x="1461051" y="4691949"/>
                      <a:pt x="1613805" y="4706974"/>
                    </a:cubicBezTo>
                    <a:cubicBezTo>
                      <a:pt x="1953535" y="4740362"/>
                      <a:pt x="2213967" y="4744536"/>
                      <a:pt x="2580408" y="4669411"/>
                    </a:cubicBezTo>
                    <a:cubicBezTo>
                      <a:pt x="2665549" y="4651882"/>
                      <a:pt x="2713128" y="4644370"/>
                      <a:pt x="2707285" y="4616824"/>
                    </a:cubicBezTo>
                    <a:cubicBezTo>
                      <a:pt x="2700607" y="4582601"/>
                      <a:pt x="2458539" y="4623502"/>
                      <a:pt x="2423481" y="4582601"/>
                    </a:cubicBezTo>
                    <a:cubicBezTo>
                      <a:pt x="2340009" y="4485774"/>
                      <a:pt x="2632995" y="4474087"/>
                      <a:pt x="2451027" y="4409814"/>
                    </a:cubicBezTo>
                    <a:cubicBezTo>
                      <a:pt x="2257372" y="4340532"/>
                      <a:pt x="2215636" y="4243705"/>
                      <a:pt x="2354199" y="4181101"/>
                    </a:cubicBezTo>
                    <a:cubicBezTo>
                      <a:pt x="2576234" y="4081770"/>
                      <a:pt x="2652194" y="3863074"/>
                      <a:pt x="2402613" y="3550890"/>
                    </a:cubicBezTo>
                    <a:cubicBezTo>
                      <a:pt x="2028659" y="3084282"/>
                      <a:pt x="2357538" y="2878107"/>
                      <a:pt x="2451027" y="2644386"/>
                    </a:cubicBezTo>
                    <a:cubicBezTo>
                      <a:pt x="2547854" y="2402318"/>
                      <a:pt x="2520308" y="2152737"/>
                      <a:pt x="2347522" y="1917347"/>
                    </a:cubicBezTo>
                    <a:cubicBezTo>
                      <a:pt x="2174735" y="1681956"/>
                      <a:pt x="2371729" y="1335548"/>
                      <a:pt x="2416803" y="1246234"/>
                    </a:cubicBezTo>
                    <a:cubicBezTo>
                      <a:pt x="2417638" y="1244564"/>
                      <a:pt x="2417638" y="1243730"/>
                      <a:pt x="2417638" y="1242895"/>
                    </a:cubicBezTo>
                    <a:cubicBezTo>
                      <a:pt x="2466052" y="1158588"/>
                      <a:pt x="2494432" y="1065935"/>
                      <a:pt x="2500275" y="969942"/>
                    </a:cubicBezTo>
                    <a:cubicBezTo>
                      <a:pt x="2506953" y="845569"/>
                      <a:pt x="2452696" y="725370"/>
                      <a:pt x="2445184" y="665270"/>
                    </a:cubicBezTo>
                    <a:cubicBezTo>
                      <a:pt x="2417638" y="444070"/>
                      <a:pt x="2693095" y="520864"/>
                      <a:pt x="2728988" y="436557"/>
                    </a:cubicBezTo>
                    <a:cubicBezTo>
                      <a:pt x="2790757" y="290482"/>
                      <a:pt x="2327489" y="0"/>
                      <a:pt x="2015304" y="0"/>
                    </a:cubicBezTo>
                    <a:close/>
                  </a:path>
                </a:pathLst>
              </a:custGeom>
              <a:gradFill flip="none" rotWithShape="1">
                <a:gsLst>
                  <a:gs pos="88496">
                    <a:schemeClr val="tx1">
                      <a:lumMod val="75000"/>
                      <a:lumOff val="25000"/>
                    </a:schemeClr>
                  </a:gs>
                  <a:gs pos="58000">
                    <a:srgbClr val="646464"/>
                  </a:gs>
                  <a:gs pos="20000">
                    <a:schemeClr val="tx1">
                      <a:lumMod val="95000"/>
                      <a:lumOff val="5000"/>
                    </a:schemeClr>
                  </a:gs>
                </a:gsLst>
                <a:lin ang="13500000" scaled="1"/>
                <a:tileRect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 4">
                <a:extLst>
                  <a:ext uri="{FF2B5EF4-FFF2-40B4-BE49-F238E27FC236}">
                    <a16:creationId xmlns:a16="http://schemas.microsoft.com/office/drawing/2014/main" id="{31A55995-CC49-4B82-BBF2-CC85D48EA96A}"/>
                  </a:ext>
                </a:extLst>
              </p:cNvPr>
              <p:cNvSpPr/>
              <p:nvPr/>
            </p:nvSpPr>
            <p:spPr>
              <a:xfrm>
                <a:off x="5092653" y="1883962"/>
                <a:ext cx="1900167" cy="1770361"/>
              </a:xfrm>
              <a:custGeom>
                <a:avLst/>
                <a:gdLst>
                  <a:gd name="connsiteX0" fmla="*/ 2028364 w 2028364"/>
                  <a:gd name="connsiteY0" fmla="*/ 686973 h 1889800"/>
                  <a:gd name="connsiteX1" fmla="*/ 1014182 w 2028364"/>
                  <a:gd name="connsiteY1" fmla="*/ 0 h 1889800"/>
                  <a:gd name="connsiteX2" fmla="*/ 0 w 2028364"/>
                  <a:gd name="connsiteY2" fmla="*/ 686973 h 1889800"/>
                  <a:gd name="connsiteX3" fmla="*/ 432384 w 2028364"/>
                  <a:gd name="connsiteY3" fmla="*/ 1250407 h 1889800"/>
                  <a:gd name="connsiteX4" fmla="*/ 493318 w 2028364"/>
                  <a:gd name="connsiteY4" fmla="*/ 1638551 h 1889800"/>
                  <a:gd name="connsiteX5" fmla="*/ 787139 w 2028364"/>
                  <a:gd name="connsiteY5" fmla="*/ 1889801 h 1889800"/>
                  <a:gd name="connsiteX6" fmla="*/ 1249573 w 2028364"/>
                  <a:gd name="connsiteY6" fmla="*/ 1889801 h 1889800"/>
                  <a:gd name="connsiteX7" fmla="*/ 1543393 w 2028364"/>
                  <a:gd name="connsiteY7" fmla="*/ 1638551 h 1889800"/>
                  <a:gd name="connsiteX8" fmla="*/ 1605162 w 2028364"/>
                  <a:gd name="connsiteY8" fmla="*/ 1244564 h 1889800"/>
                  <a:gd name="connsiteX9" fmla="*/ 2028364 w 2028364"/>
                  <a:gd name="connsiteY9" fmla="*/ 686973 h 188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8364" h="1889800">
                    <a:moveTo>
                      <a:pt x="2028364" y="686973"/>
                    </a:moveTo>
                    <a:cubicBezTo>
                      <a:pt x="2028364" y="307176"/>
                      <a:pt x="1574278" y="0"/>
                      <a:pt x="1014182" y="0"/>
                    </a:cubicBezTo>
                    <a:cubicBezTo>
                      <a:pt x="454087" y="0"/>
                      <a:pt x="0" y="308011"/>
                      <a:pt x="0" y="686973"/>
                    </a:cubicBezTo>
                    <a:cubicBezTo>
                      <a:pt x="0" y="919859"/>
                      <a:pt x="171117" y="1126034"/>
                      <a:pt x="432384" y="1250407"/>
                    </a:cubicBezTo>
                    <a:lnTo>
                      <a:pt x="493318" y="1638551"/>
                    </a:lnTo>
                    <a:cubicBezTo>
                      <a:pt x="515856" y="1782957"/>
                      <a:pt x="641063" y="1889801"/>
                      <a:pt x="787139" y="1889801"/>
                    </a:cubicBezTo>
                    <a:lnTo>
                      <a:pt x="1249573" y="1889801"/>
                    </a:lnTo>
                    <a:cubicBezTo>
                      <a:pt x="1396483" y="1889801"/>
                      <a:pt x="1520856" y="1782957"/>
                      <a:pt x="1543393" y="1638551"/>
                    </a:cubicBezTo>
                    <a:lnTo>
                      <a:pt x="1605162" y="1244564"/>
                    </a:lnTo>
                    <a:cubicBezTo>
                      <a:pt x="1862255" y="1120191"/>
                      <a:pt x="2028364" y="916520"/>
                      <a:pt x="2028364" y="686973"/>
                    </a:cubicBezTo>
                    <a:close/>
                  </a:path>
                </a:pathLst>
              </a:custGeom>
              <a:gradFill>
                <a:gsLst>
                  <a:gs pos="72000">
                    <a:schemeClr val="bg1"/>
                  </a:gs>
                  <a:gs pos="0">
                    <a:schemeClr val="bg2">
                      <a:lumMod val="90000"/>
                    </a:schemeClr>
                  </a:gs>
                </a:gsLst>
                <a:lin ang="13500000" scaled="1"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 5">
                <a:extLst>
                  <a:ext uri="{FF2B5EF4-FFF2-40B4-BE49-F238E27FC236}">
                    <a16:creationId xmlns:a16="http://schemas.microsoft.com/office/drawing/2014/main" id="{BE47C615-D3BF-4B54-8767-48D4E852A9F5}"/>
                  </a:ext>
                </a:extLst>
              </p:cNvPr>
              <p:cNvSpPr/>
              <p:nvPr/>
            </p:nvSpPr>
            <p:spPr>
              <a:xfrm>
                <a:off x="3570173" y="1704892"/>
                <a:ext cx="3291472" cy="3292058"/>
              </a:xfrm>
              <a:custGeom>
                <a:avLst/>
                <a:gdLst>
                  <a:gd name="connsiteX0" fmla="*/ 3486616 w 3513535"/>
                  <a:gd name="connsiteY0" fmla="*/ 3486616 h 3514161"/>
                  <a:gd name="connsiteX1" fmla="*/ 3486616 w 3513535"/>
                  <a:gd name="connsiteY1" fmla="*/ 3486616 h 3514161"/>
                  <a:gd name="connsiteX2" fmla="*/ 3354731 w 3513535"/>
                  <a:gd name="connsiteY2" fmla="*/ 3486616 h 3514161"/>
                  <a:gd name="connsiteX3" fmla="*/ 27546 w 3513535"/>
                  <a:gd name="connsiteY3" fmla="*/ 159431 h 3514161"/>
                  <a:gd name="connsiteX4" fmla="*/ 27546 w 3513535"/>
                  <a:gd name="connsiteY4" fmla="*/ 27546 h 3514161"/>
                  <a:gd name="connsiteX5" fmla="*/ 27546 w 3513535"/>
                  <a:gd name="connsiteY5" fmla="*/ 27546 h 3514161"/>
                  <a:gd name="connsiteX6" fmla="*/ 159431 w 3513535"/>
                  <a:gd name="connsiteY6" fmla="*/ 27546 h 3514161"/>
                  <a:gd name="connsiteX7" fmla="*/ 3486616 w 3513535"/>
                  <a:gd name="connsiteY7" fmla="*/ 3354731 h 3514161"/>
                  <a:gd name="connsiteX8" fmla="*/ 3486616 w 3513535"/>
                  <a:gd name="connsiteY8" fmla="*/ 3486616 h 3514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13535" h="3514161">
                    <a:moveTo>
                      <a:pt x="3486616" y="3486616"/>
                    </a:moveTo>
                    <a:lnTo>
                      <a:pt x="3486616" y="3486616"/>
                    </a:lnTo>
                    <a:cubicBezTo>
                      <a:pt x="3449888" y="3523344"/>
                      <a:pt x="3390624" y="3523344"/>
                      <a:pt x="3354731" y="3486616"/>
                    </a:cubicBezTo>
                    <a:lnTo>
                      <a:pt x="27546" y="159431"/>
                    </a:lnTo>
                    <a:cubicBezTo>
                      <a:pt x="-9182" y="122703"/>
                      <a:pt x="-9182" y="63439"/>
                      <a:pt x="27546" y="27546"/>
                    </a:cubicBezTo>
                    <a:lnTo>
                      <a:pt x="27546" y="27546"/>
                    </a:lnTo>
                    <a:cubicBezTo>
                      <a:pt x="64273" y="-9182"/>
                      <a:pt x="123538" y="-9182"/>
                      <a:pt x="159431" y="27546"/>
                    </a:cubicBezTo>
                    <a:lnTo>
                      <a:pt x="3486616" y="3354731"/>
                    </a:lnTo>
                    <a:cubicBezTo>
                      <a:pt x="3522509" y="3390624"/>
                      <a:pt x="3522509" y="3449888"/>
                      <a:pt x="3486616" y="3486616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13500000" scaled="1"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 13">
                <a:extLst>
                  <a:ext uri="{FF2B5EF4-FFF2-40B4-BE49-F238E27FC236}">
                    <a16:creationId xmlns:a16="http://schemas.microsoft.com/office/drawing/2014/main" id="{45FC410E-6590-4A1A-AC28-803E40F1DA4A}"/>
                  </a:ext>
                </a:extLst>
              </p:cNvPr>
              <p:cNvSpPr/>
              <p:nvPr/>
            </p:nvSpPr>
            <p:spPr>
              <a:xfrm>
                <a:off x="5829613" y="2848376"/>
                <a:ext cx="197485" cy="223208"/>
              </a:xfrm>
              <a:custGeom>
                <a:avLst/>
                <a:gdLst>
                  <a:gd name="connsiteX0" fmla="*/ 58055 w 210808"/>
                  <a:gd name="connsiteY0" fmla="*/ 224266 h 238267"/>
                  <a:gd name="connsiteX1" fmla="*/ 199122 w 210808"/>
                  <a:gd name="connsiteY1" fmla="*/ 156654 h 238267"/>
                  <a:gd name="connsiteX2" fmla="*/ 210808 w 210808"/>
                  <a:gd name="connsiteY2" fmla="*/ 142464 h 238267"/>
                  <a:gd name="connsiteX3" fmla="*/ 210808 w 210808"/>
                  <a:gd name="connsiteY3" fmla="*/ 13917 h 238267"/>
                  <a:gd name="connsiteX4" fmla="*/ 187436 w 210808"/>
                  <a:gd name="connsiteY4" fmla="*/ 3900 h 238267"/>
                  <a:gd name="connsiteX5" fmla="*/ 38022 w 210808"/>
                  <a:gd name="connsiteY5" fmla="*/ 148307 h 238267"/>
                  <a:gd name="connsiteX6" fmla="*/ 58055 w 210808"/>
                  <a:gd name="connsiteY6" fmla="*/ 224266 h 23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08" h="238267">
                    <a:moveTo>
                      <a:pt x="58055" y="224266"/>
                    </a:moveTo>
                    <a:cubicBezTo>
                      <a:pt x="111477" y="175852"/>
                      <a:pt x="173246" y="160827"/>
                      <a:pt x="199122" y="156654"/>
                    </a:cubicBezTo>
                    <a:cubicBezTo>
                      <a:pt x="205800" y="155819"/>
                      <a:pt x="210808" y="149976"/>
                      <a:pt x="210808" y="142464"/>
                    </a:cubicBezTo>
                    <a:lnTo>
                      <a:pt x="210808" y="13917"/>
                    </a:lnTo>
                    <a:cubicBezTo>
                      <a:pt x="210808" y="1396"/>
                      <a:pt x="195783" y="-4447"/>
                      <a:pt x="187436" y="3900"/>
                    </a:cubicBezTo>
                    <a:cubicBezTo>
                      <a:pt x="154882" y="33950"/>
                      <a:pt x="94782" y="90711"/>
                      <a:pt x="38022" y="148307"/>
                    </a:cubicBezTo>
                    <a:cubicBezTo>
                      <a:pt x="-38773" y="224266"/>
                      <a:pt x="17988" y="260159"/>
                      <a:pt x="58055" y="224266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13500000" scaled="1"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 14">
                <a:extLst>
                  <a:ext uri="{FF2B5EF4-FFF2-40B4-BE49-F238E27FC236}">
                    <a16:creationId xmlns:a16="http://schemas.microsoft.com/office/drawing/2014/main" id="{42E07C09-7350-4EC5-AA8E-1194355663D9}"/>
                  </a:ext>
                </a:extLst>
              </p:cNvPr>
              <p:cNvSpPr/>
              <p:nvPr/>
            </p:nvSpPr>
            <p:spPr>
              <a:xfrm>
                <a:off x="6059941" y="2847754"/>
                <a:ext cx="196944" cy="223507"/>
              </a:xfrm>
              <a:custGeom>
                <a:avLst/>
                <a:gdLst>
                  <a:gd name="connsiteX0" fmla="*/ 172787 w 210231"/>
                  <a:gd name="connsiteY0" fmla="*/ 148136 h 238586"/>
                  <a:gd name="connsiteX1" fmla="*/ 23372 w 210231"/>
                  <a:gd name="connsiteY1" fmla="*/ 3730 h 238586"/>
                  <a:gd name="connsiteX2" fmla="*/ 0 w 210231"/>
                  <a:gd name="connsiteY2" fmla="*/ 13746 h 238586"/>
                  <a:gd name="connsiteX3" fmla="*/ 0 w 210231"/>
                  <a:gd name="connsiteY3" fmla="*/ 142293 h 238586"/>
                  <a:gd name="connsiteX4" fmla="*/ 11686 w 210231"/>
                  <a:gd name="connsiteY4" fmla="*/ 156483 h 238586"/>
                  <a:gd name="connsiteX5" fmla="*/ 152754 w 210231"/>
                  <a:gd name="connsiteY5" fmla="*/ 224095 h 238586"/>
                  <a:gd name="connsiteX6" fmla="*/ 172787 w 210231"/>
                  <a:gd name="connsiteY6" fmla="*/ 148136 h 23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231" h="238586">
                    <a:moveTo>
                      <a:pt x="172787" y="148136"/>
                    </a:moveTo>
                    <a:cubicBezTo>
                      <a:pt x="116026" y="91375"/>
                      <a:pt x="55926" y="34614"/>
                      <a:pt x="23372" y="3730"/>
                    </a:cubicBezTo>
                    <a:cubicBezTo>
                      <a:pt x="14190" y="-4618"/>
                      <a:pt x="0" y="2060"/>
                      <a:pt x="0" y="13746"/>
                    </a:cubicBezTo>
                    <a:lnTo>
                      <a:pt x="0" y="142293"/>
                    </a:lnTo>
                    <a:cubicBezTo>
                      <a:pt x="0" y="148970"/>
                      <a:pt x="5008" y="154813"/>
                      <a:pt x="11686" y="156483"/>
                    </a:cubicBezTo>
                    <a:cubicBezTo>
                      <a:pt x="36728" y="160656"/>
                      <a:pt x="98497" y="175681"/>
                      <a:pt x="152754" y="224095"/>
                    </a:cubicBezTo>
                    <a:cubicBezTo>
                      <a:pt x="191985" y="260823"/>
                      <a:pt x="248746" y="224930"/>
                      <a:pt x="172787" y="148136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13500000" scaled="1"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 11">
                <a:extLst>
                  <a:ext uri="{FF2B5EF4-FFF2-40B4-BE49-F238E27FC236}">
                    <a16:creationId xmlns:a16="http://schemas.microsoft.com/office/drawing/2014/main" id="{E479EAAD-BF19-414E-B871-476BFF94373A}"/>
                  </a:ext>
                </a:extLst>
              </p:cNvPr>
              <p:cNvSpPr/>
              <p:nvPr/>
            </p:nvSpPr>
            <p:spPr>
              <a:xfrm>
                <a:off x="5170461" y="2349037"/>
                <a:ext cx="680695" cy="565831"/>
              </a:xfrm>
              <a:custGeom>
                <a:avLst/>
                <a:gdLst>
                  <a:gd name="connsiteX0" fmla="*/ 547155 w 726619"/>
                  <a:gd name="connsiteY0" fmla="*/ 141272 h 604006"/>
                  <a:gd name="connsiteX1" fmla="*/ 157342 w 726619"/>
                  <a:gd name="connsiteY1" fmla="*/ 13560 h 604006"/>
                  <a:gd name="connsiteX2" fmla="*/ 73035 w 726619"/>
                  <a:gd name="connsiteY2" fmla="*/ 22742 h 604006"/>
                  <a:gd name="connsiteX3" fmla="*/ 415 w 726619"/>
                  <a:gd name="connsiteY3" fmla="*/ 258132 h 604006"/>
                  <a:gd name="connsiteX4" fmla="*/ 348492 w 726619"/>
                  <a:gd name="connsiteY4" fmla="*/ 603705 h 604006"/>
                  <a:gd name="connsiteX5" fmla="*/ 726619 w 726619"/>
                  <a:gd name="connsiteY5" fmla="*/ 240603 h 604006"/>
                  <a:gd name="connsiteX6" fmla="*/ 721611 w 726619"/>
                  <a:gd name="connsiteY6" fmla="*/ 179669 h 604006"/>
                  <a:gd name="connsiteX7" fmla="*/ 655668 w 726619"/>
                  <a:gd name="connsiteY7" fmla="*/ 132090 h 604006"/>
                  <a:gd name="connsiteX8" fmla="*/ 547155 w 726619"/>
                  <a:gd name="connsiteY8" fmla="*/ 141272 h 604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6619" h="604006">
                    <a:moveTo>
                      <a:pt x="547155" y="141272"/>
                    </a:moveTo>
                    <a:cubicBezTo>
                      <a:pt x="391063" y="141272"/>
                      <a:pt x="251665" y="92023"/>
                      <a:pt x="157342" y="13560"/>
                    </a:cubicBezTo>
                    <a:cubicBezTo>
                      <a:pt x="131465" y="-7308"/>
                      <a:pt x="93068" y="-3969"/>
                      <a:pt x="73035" y="22742"/>
                    </a:cubicBezTo>
                    <a:cubicBezTo>
                      <a:pt x="23787" y="87850"/>
                      <a:pt x="-3759" y="169652"/>
                      <a:pt x="415" y="258132"/>
                    </a:cubicBezTo>
                    <a:cubicBezTo>
                      <a:pt x="8762" y="445109"/>
                      <a:pt x="161515" y="596193"/>
                      <a:pt x="348492" y="603705"/>
                    </a:cubicBezTo>
                    <a:cubicBezTo>
                      <a:pt x="556337" y="612052"/>
                      <a:pt x="726619" y="445944"/>
                      <a:pt x="726619" y="240603"/>
                    </a:cubicBezTo>
                    <a:cubicBezTo>
                      <a:pt x="726619" y="219735"/>
                      <a:pt x="724950" y="199702"/>
                      <a:pt x="721611" y="179669"/>
                    </a:cubicBezTo>
                    <a:cubicBezTo>
                      <a:pt x="716603" y="148784"/>
                      <a:pt x="686553" y="127081"/>
                      <a:pt x="655668" y="132090"/>
                    </a:cubicBezTo>
                    <a:cubicBezTo>
                      <a:pt x="620610" y="137933"/>
                      <a:pt x="584717" y="141272"/>
                      <a:pt x="547155" y="141272"/>
                    </a:cubicBezTo>
                    <a:close/>
                  </a:path>
                </a:pathLst>
              </a:custGeom>
              <a:gradFill>
                <a:gsLst>
                  <a:gs pos="93805">
                    <a:schemeClr val="tx1">
                      <a:lumMod val="85000"/>
                      <a:lumOff val="1500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13500000" scaled="1"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 12">
                <a:extLst>
                  <a:ext uri="{FF2B5EF4-FFF2-40B4-BE49-F238E27FC236}">
                    <a16:creationId xmlns:a16="http://schemas.microsoft.com/office/drawing/2014/main" id="{83258599-E05B-495A-A0C0-D8710D110CFD}"/>
                  </a:ext>
                </a:extLst>
              </p:cNvPr>
              <p:cNvSpPr/>
              <p:nvPr/>
            </p:nvSpPr>
            <p:spPr>
              <a:xfrm>
                <a:off x="6233472" y="2349017"/>
                <a:ext cx="681169" cy="567137"/>
              </a:xfrm>
              <a:custGeom>
                <a:avLst/>
                <a:gdLst>
                  <a:gd name="connsiteX0" fmla="*/ 655321 w 727125"/>
                  <a:gd name="connsiteY0" fmla="*/ 23598 h 605400"/>
                  <a:gd name="connsiteX1" fmla="*/ 570180 w 727125"/>
                  <a:gd name="connsiteY1" fmla="*/ 13582 h 605400"/>
                  <a:gd name="connsiteX2" fmla="*/ 180367 w 727125"/>
                  <a:gd name="connsiteY2" fmla="*/ 141294 h 605400"/>
                  <a:gd name="connsiteX3" fmla="*/ 71854 w 727125"/>
                  <a:gd name="connsiteY3" fmla="*/ 132946 h 605400"/>
                  <a:gd name="connsiteX4" fmla="*/ 5076 w 727125"/>
                  <a:gd name="connsiteY4" fmla="*/ 181360 h 605400"/>
                  <a:gd name="connsiteX5" fmla="*/ 1737 w 727125"/>
                  <a:gd name="connsiteY5" fmla="*/ 272344 h 605400"/>
                  <a:gd name="connsiteX6" fmla="*/ 338963 w 727125"/>
                  <a:gd name="connsiteY6" fmla="*/ 604562 h 605400"/>
                  <a:gd name="connsiteX7" fmla="*/ 727107 w 727125"/>
                  <a:gd name="connsiteY7" fmla="*/ 242294 h 605400"/>
                  <a:gd name="connsiteX8" fmla="*/ 655321 w 727125"/>
                  <a:gd name="connsiteY8" fmla="*/ 23598 h 60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7125" h="605400">
                    <a:moveTo>
                      <a:pt x="655321" y="23598"/>
                    </a:moveTo>
                    <a:cubicBezTo>
                      <a:pt x="635288" y="-3113"/>
                      <a:pt x="596056" y="-8121"/>
                      <a:pt x="570180" y="13582"/>
                    </a:cubicBezTo>
                    <a:cubicBezTo>
                      <a:pt x="475857" y="92045"/>
                      <a:pt x="336459" y="141294"/>
                      <a:pt x="180367" y="141294"/>
                    </a:cubicBezTo>
                    <a:cubicBezTo>
                      <a:pt x="142805" y="141294"/>
                      <a:pt x="106912" y="138789"/>
                      <a:pt x="71854" y="132946"/>
                    </a:cubicBezTo>
                    <a:cubicBezTo>
                      <a:pt x="40134" y="127938"/>
                      <a:pt x="10919" y="149641"/>
                      <a:pt x="5076" y="181360"/>
                    </a:cubicBezTo>
                    <a:cubicBezTo>
                      <a:pt x="68" y="210575"/>
                      <a:pt x="-1602" y="241460"/>
                      <a:pt x="1737" y="272344"/>
                    </a:cubicBezTo>
                    <a:cubicBezTo>
                      <a:pt x="16762" y="450139"/>
                      <a:pt x="161168" y="592041"/>
                      <a:pt x="338963" y="604562"/>
                    </a:cubicBezTo>
                    <a:cubicBezTo>
                      <a:pt x="550981" y="618752"/>
                      <a:pt x="727107" y="450974"/>
                      <a:pt x="727107" y="242294"/>
                    </a:cubicBezTo>
                    <a:cubicBezTo>
                      <a:pt x="727941" y="159657"/>
                      <a:pt x="701231" y="84533"/>
                      <a:pt x="655321" y="23598"/>
                    </a:cubicBezTo>
                    <a:close/>
                  </a:path>
                </a:pathLst>
              </a:custGeom>
              <a:gradFill>
                <a:gsLst>
                  <a:gs pos="93805">
                    <a:schemeClr val="tx1">
                      <a:lumMod val="85000"/>
                      <a:lumOff val="1500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13500000" scaled="1"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 8">
                <a:extLst>
                  <a:ext uri="{FF2B5EF4-FFF2-40B4-BE49-F238E27FC236}">
                    <a16:creationId xmlns:a16="http://schemas.microsoft.com/office/drawing/2014/main" id="{4E68C53B-39FB-405E-AAF4-55AF56BACEBF}"/>
                  </a:ext>
                </a:extLst>
              </p:cNvPr>
              <p:cNvSpPr/>
              <p:nvPr/>
            </p:nvSpPr>
            <p:spPr>
              <a:xfrm>
                <a:off x="5544627" y="3249267"/>
                <a:ext cx="1007166" cy="136061"/>
              </a:xfrm>
              <a:custGeom>
                <a:avLst/>
                <a:gdLst>
                  <a:gd name="connsiteX0" fmla="*/ 1069274 w 1075116"/>
                  <a:gd name="connsiteY0" fmla="*/ 145241 h 145240"/>
                  <a:gd name="connsiteX1" fmla="*/ 1075116 w 1075116"/>
                  <a:gd name="connsiteY1" fmla="*/ 106844 h 145240"/>
                  <a:gd name="connsiteX2" fmla="*/ 538393 w 1075116"/>
                  <a:gd name="connsiteY2" fmla="*/ 0 h 145240"/>
                  <a:gd name="connsiteX3" fmla="*/ 0 w 1075116"/>
                  <a:gd name="connsiteY3" fmla="*/ 106844 h 145240"/>
                  <a:gd name="connsiteX4" fmla="*/ 5843 w 1075116"/>
                  <a:gd name="connsiteY4" fmla="*/ 145241 h 145240"/>
                  <a:gd name="connsiteX5" fmla="*/ 537558 w 1075116"/>
                  <a:gd name="connsiteY5" fmla="*/ 40901 h 145240"/>
                  <a:gd name="connsiteX6" fmla="*/ 1069274 w 1075116"/>
                  <a:gd name="connsiteY6" fmla="*/ 145241 h 145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5116" h="145240">
                    <a:moveTo>
                      <a:pt x="1069274" y="145241"/>
                    </a:moveTo>
                    <a:lnTo>
                      <a:pt x="1075116" y="106844"/>
                    </a:lnTo>
                    <a:cubicBezTo>
                      <a:pt x="952413" y="41736"/>
                      <a:pt x="757924" y="0"/>
                      <a:pt x="538393" y="0"/>
                    </a:cubicBezTo>
                    <a:cubicBezTo>
                      <a:pt x="318028" y="0"/>
                      <a:pt x="122704" y="41736"/>
                      <a:pt x="0" y="106844"/>
                    </a:cubicBezTo>
                    <a:lnTo>
                      <a:pt x="5843" y="145241"/>
                    </a:lnTo>
                    <a:cubicBezTo>
                      <a:pt x="128546" y="81802"/>
                      <a:pt x="321366" y="40901"/>
                      <a:pt x="537558" y="40901"/>
                    </a:cubicBezTo>
                    <a:cubicBezTo>
                      <a:pt x="753750" y="41736"/>
                      <a:pt x="945735" y="81802"/>
                      <a:pt x="1069274" y="14524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13500000" scaled="1"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 9">
                <a:extLst>
                  <a:ext uri="{FF2B5EF4-FFF2-40B4-BE49-F238E27FC236}">
                    <a16:creationId xmlns:a16="http://schemas.microsoft.com/office/drawing/2014/main" id="{AEC7BB09-5B6F-44D5-A1A2-890855FFED2F}"/>
                  </a:ext>
                </a:extLst>
              </p:cNvPr>
              <p:cNvSpPr/>
              <p:nvPr/>
            </p:nvSpPr>
            <p:spPr>
              <a:xfrm>
                <a:off x="4780651" y="3045174"/>
                <a:ext cx="519222" cy="519222"/>
              </a:xfrm>
              <a:custGeom>
                <a:avLst/>
                <a:gdLst>
                  <a:gd name="connsiteX0" fmla="*/ 554253 w 554252"/>
                  <a:gd name="connsiteY0" fmla="*/ 277126 h 554252"/>
                  <a:gd name="connsiteX1" fmla="*/ 277126 w 554252"/>
                  <a:gd name="connsiteY1" fmla="*/ 554253 h 554252"/>
                  <a:gd name="connsiteX2" fmla="*/ 0 w 554252"/>
                  <a:gd name="connsiteY2" fmla="*/ 277126 h 554252"/>
                  <a:gd name="connsiteX3" fmla="*/ 277126 w 554252"/>
                  <a:gd name="connsiteY3" fmla="*/ 0 h 554252"/>
                  <a:gd name="connsiteX4" fmla="*/ 554253 w 554252"/>
                  <a:gd name="connsiteY4" fmla="*/ 277126 h 55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252" h="554252">
                    <a:moveTo>
                      <a:pt x="554253" y="277126"/>
                    </a:moveTo>
                    <a:cubicBezTo>
                      <a:pt x="554253" y="430179"/>
                      <a:pt x="430179" y="554253"/>
                      <a:pt x="277126" y="554253"/>
                    </a:cubicBezTo>
                    <a:cubicBezTo>
                      <a:pt x="124074" y="554253"/>
                      <a:pt x="0" y="430179"/>
                      <a:pt x="0" y="277126"/>
                    </a:cubicBezTo>
                    <a:cubicBezTo>
                      <a:pt x="0" y="124074"/>
                      <a:pt x="124074" y="0"/>
                      <a:pt x="277126" y="0"/>
                    </a:cubicBezTo>
                    <a:cubicBezTo>
                      <a:pt x="430179" y="0"/>
                      <a:pt x="554253" y="124074"/>
                      <a:pt x="554253" y="277126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38000">
                    <a:schemeClr val="bg2">
                      <a:lumMod val="75000"/>
                    </a:schemeClr>
                  </a:gs>
                </a:gsLst>
                <a:lin ang="13500000" scaled="1"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 10">
                <a:extLst>
                  <a:ext uri="{FF2B5EF4-FFF2-40B4-BE49-F238E27FC236}">
                    <a16:creationId xmlns:a16="http://schemas.microsoft.com/office/drawing/2014/main" id="{5087A1BC-2391-4869-AA50-C53E39FF413F}"/>
                  </a:ext>
                </a:extLst>
              </p:cNvPr>
              <p:cNvSpPr/>
              <p:nvPr/>
            </p:nvSpPr>
            <p:spPr>
              <a:xfrm>
                <a:off x="6013023" y="4114898"/>
                <a:ext cx="519222" cy="519222"/>
              </a:xfrm>
              <a:custGeom>
                <a:avLst/>
                <a:gdLst>
                  <a:gd name="connsiteX0" fmla="*/ 554253 w 554252"/>
                  <a:gd name="connsiteY0" fmla="*/ 277126 h 554252"/>
                  <a:gd name="connsiteX1" fmla="*/ 277126 w 554252"/>
                  <a:gd name="connsiteY1" fmla="*/ 554253 h 554252"/>
                  <a:gd name="connsiteX2" fmla="*/ 0 w 554252"/>
                  <a:gd name="connsiteY2" fmla="*/ 277126 h 554252"/>
                  <a:gd name="connsiteX3" fmla="*/ 277126 w 554252"/>
                  <a:gd name="connsiteY3" fmla="*/ 0 h 554252"/>
                  <a:gd name="connsiteX4" fmla="*/ 554253 w 554252"/>
                  <a:gd name="connsiteY4" fmla="*/ 277126 h 55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252" h="554252">
                    <a:moveTo>
                      <a:pt x="554253" y="277126"/>
                    </a:moveTo>
                    <a:cubicBezTo>
                      <a:pt x="554253" y="430179"/>
                      <a:pt x="430179" y="554253"/>
                      <a:pt x="277126" y="554253"/>
                    </a:cubicBezTo>
                    <a:cubicBezTo>
                      <a:pt x="124074" y="554253"/>
                      <a:pt x="0" y="430179"/>
                      <a:pt x="0" y="277126"/>
                    </a:cubicBezTo>
                    <a:cubicBezTo>
                      <a:pt x="0" y="124074"/>
                      <a:pt x="124073" y="0"/>
                      <a:pt x="277126" y="0"/>
                    </a:cubicBezTo>
                    <a:cubicBezTo>
                      <a:pt x="430179" y="0"/>
                      <a:pt x="554253" y="124073"/>
                      <a:pt x="554253" y="277126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38000">
                    <a:schemeClr val="bg2">
                      <a:lumMod val="75000"/>
                    </a:schemeClr>
                  </a:gs>
                </a:gsLst>
                <a:lin ang="13500000" scaled="1"/>
              </a:gradFill>
              <a:ln w="83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F521A08-ED0C-4BFE-84AF-B1F440BE4EEB}"/>
                </a:ext>
              </a:extLst>
            </p:cNvPr>
            <p:cNvSpPr txBox="1"/>
            <p:nvPr/>
          </p:nvSpPr>
          <p:spPr>
            <a:xfrm>
              <a:off x="8617229" y="1153570"/>
              <a:ext cx="2073335" cy="33855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Memory/Thread Bugs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4CB6B963-408B-45A1-AA49-274A650D63B6}"/>
              </a:ext>
            </a:extLst>
          </p:cNvPr>
          <p:cNvSpPr txBox="1"/>
          <p:nvPr/>
        </p:nvSpPr>
        <p:spPr>
          <a:xfrm>
            <a:off x="1873507" y="2289048"/>
            <a:ext cx="858743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While we know about Rust, RFL is rarely studied</a:t>
            </a:r>
            <a:endParaRPr lang="en-US" altLang="zh-CN" sz="3200" b="1" i="1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BAA3B5A-19D2-4121-BC99-BA4F55D6F5C6}"/>
              </a:ext>
            </a:extLst>
          </p:cNvPr>
          <p:cNvGrpSpPr/>
          <p:nvPr/>
        </p:nvGrpSpPr>
        <p:grpSpPr>
          <a:xfrm>
            <a:off x="352888" y="3325370"/>
            <a:ext cx="1653075" cy="1852640"/>
            <a:chOff x="6888364" y="1784399"/>
            <a:chExt cx="1653075" cy="185264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7B678D7-EAC8-4F70-BD2D-FF2803277AA1}"/>
                </a:ext>
              </a:extLst>
            </p:cNvPr>
            <p:cNvGrpSpPr/>
            <p:nvPr/>
          </p:nvGrpSpPr>
          <p:grpSpPr>
            <a:xfrm>
              <a:off x="6888364" y="2423000"/>
              <a:ext cx="1653075" cy="1214039"/>
              <a:chOff x="449860" y="1614244"/>
              <a:chExt cx="1653075" cy="1214039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1A311B6D-06E7-4B8B-9269-C9CB3661B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860" y="1614244"/>
                <a:ext cx="1653075" cy="1102588"/>
              </a:xfrm>
              <a:prstGeom prst="rect">
                <a:avLst/>
              </a:prstGeom>
            </p:spPr>
          </p:pic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17C3202-4564-4E53-8EB6-D77C9096EEAD}"/>
                  </a:ext>
                </a:extLst>
              </p:cNvPr>
              <p:cNvSpPr txBox="1"/>
              <p:nvPr/>
            </p:nvSpPr>
            <p:spPr>
              <a:xfrm>
                <a:off x="630837" y="2489729"/>
                <a:ext cx="1392541" cy="33855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Rust-for-Linux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7F47B6F0-3A3F-435D-B1E7-7D90DA273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257428" y="1784399"/>
              <a:ext cx="860267" cy="950250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124E9C4-FB49-4616-B5B8-2655E33038C9}"/>
              </a:ext>
            </a:extLst>
          </p:cNvPr>
          <p:cNvSpPr txBox="1"/>
          <p:nvPr/>
        </p:nvSpPr>
        <p:spPr>
          <a:xfrm>
            <a:off x="2192159" y="3537566"/>
            <a:ext cx="795012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RQ1: what is the status quo of RFL?</a:t>
            </a:r>
          </a:p>
          <a:p>
            <a:r>
              <a:rPr lang="en-US" altLang="zh-CN" sz="3200" dirty="0"/>
              <a:t>RQ2: does RFL live up to the hype?</a:t>
            </a:r>
          </a:p>
          <a:p>
            <a:r>
              <a:rPr lang="en-US" altLang="zh-CN" sz="3200" dirty="0"/>
              <a:t>RQ3: what are the lessons learned from RFL?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4A91D0C-F805-4D34-B30E-50AA4EA1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Motivation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95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3020244" y="2619273"/>
            <a:ext cx="615151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Q1: RFL development status </a:t>
            </a:r>
          </a:p>
          <a:p>
            <a:r>
              <a:rPr lang="en-US" altLang="zh-CN" sz="2800" dirty="0"/>
              <a:t>Q2: How to construct safety abstraction</a:t>
            </a:r>
          </a:p>
          <a:p>
            <a:r>
              <a:rPr lang="en-US" altLang="zh-CN" sz="2800" dirty="0"/>
              <a:t>Q3: How to </a:t>
            </a:r>
            <a:r>
              <a:rPr lang="en-US" altLang="zh-CN" sz="2800" dirty="0" err="1"/>
              <a:t>rustify</a:t>
            </a:r>
            <a:r>
              <a:rPr lang="en-US" altLang="zh-CN" sz="2800" dirty="0"/>
              <a:t> device drivers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B51FB6-B247-4BAA-A04A-1903DA93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93"/>
            <a:ext cx="12192000" cy="87823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RQ1: what is the status quo of RFL?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0F17C2AE-5ADC-4F0D-BFA0-1A150340E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750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D575442-D827-45D7-A6D9-5983D5EC012D}"/>
              </a:ext>
            </a:extLst>
          </p:cNvPr>
          <p:cNvSpPr txBox="1"/>
          <p:nvPr/>
        </p:nvSpPr>
        <p:spPr>
          <a:xfrm>
            <a:off x="763639" y="1312496"/>
            <a:ext cx="96964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Development progress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B9CAA1F-59BA-4781-B230-2EB5C1E6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970" y="2091337"/>
            <a:ext cx="7758060" cy="34541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9C7CDC6-1AFE-4D10-96B9-8658B66A2B6A}"/>
              </a:ext>
            </a:extLst>
          </p:cNvPr>
          <p:cNvSpPr txBox="1"/>
          <p:nvPr/>
        </p:nvSpPr>
        <p:spPr>
          <a:xfrm>
            <a:off x="1623245" y="6093512"/>
            <a:ext cx="89455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i="1" u="sng" dirty="0"/>
              <a:t>Insight 1: drivers, </a:t>
            </a:r>
            <a:r>
              <a:rPr lang="en-US" altLang="zh-CN" sz="2400" i="1" u="sng" dirty="0" err="1"/>
              <a:t>netdev</a:t>
            </a:r>
            <a:r>
              <a:rPr lang="en-US" altLang="zh-CN" sz="2400" i="1" u="sng" dirty="0"/>
              <a:t>, and file systems are the long tail of RFL code.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7BAE96-E03E-4F40-87A3-AD011B88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251693"/>
            <a:ext cx="8305800" cy="87823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Q1: RFL development status (RQ1) </a:t>
            </a:r>
            <a:endParaRPr lang="en-US" altLang="zh-CN" sz="4000" b="1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A3E1594D-F774-4BFD-9A52-B582BBC8B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</p:spPr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06505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校企合作项目-立项-北邮" id="{882496A4-53ED-5C4E-9966-BAD5145765A8}" vid="{DAD58996-57C6-CB48-8F59-F01519F62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31892</TotalTime>
  <Words>2144</Words>
  <Application>Microsoft Office PowerPoint</Application>
  <PresentationFormat>宽屏</PresentationFormat>
  <Paragraphs>340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Helvetica Neue</vt:lpstr>
      <vt:lpstr>Arial</vt:lpstr>
      <vt:lpstr>Calibri</vt:lpstr>
      <vt:lpstr>Calibri Light</vt:lpstr>
      <vt:lpstr>Consolas</vt:lpstr>
      <vt:lpstr>Wingdings</vt:lpstr>
      <vt:lpstr>Office 主题​​</vt:lpstr>
      <vt:lpstr>An Empirical Study of Rust-for-Linux: The Success, Dissatisfaction, and Compromise         </vt:lpstr>
      <vt:lpstr>PowerPoint 演示文稿</vt:lpstr>
      <vt:lpstr>Efforts to counter Memory/Thread bugs</vt:lpstr>
      <vt:lpstr>But Memory/Thread bugs still exist[1]</vt:lpstr>
      <vt:lpstr>Rust can help</vt:lpstr>
      <vt:lpstr>Background</vt:lpstr>
      <vt:lpstr>Motivation</vt:lpstr>
      <vt:lpstr>RQ1: what is the status quo of RFL?</vt:lpstr>
      <vt:lpstr>Q1: RFL development status (RQ1) </vt:lpstr>
      <vt:lpstr>PowerPoint 演示文稿</vt:lpstr>
      <vt:lpstr>Q1: RFL development status (RQ1) </vt:lpstr>
      <vt:lpstr>Q2: How to construct safety abstraction (RQ1) </vt:lpstr>
      <vt:lpstr>PowerPoint 演示文稿</vt:lpstr>
      <vt:lpstr>Q2: How to construct safety abstraction (RQ1) </vt:lpstr>
      <vt:lpstr>Q2: How to construct safety abstraction (RQ1) </vt:lpstr>
      <vt:lpstr>Q2: How to construct safety abstraction (RQ1) </vt:lpstr>
      <vt:lpstr>Q2: How to construct safety abstraction (RQ1) </vt:lpstr>
      <vt:lpstr>Q3: How to rustify device drivers (RQ1) </vt:lpstr>
      <vt:lpstr>Q3: How to rustify device drivers (RQ1) </vt:lpstr>
      <vt:lpstr>RQ2: does RFL live up to the hype?</vt:lpstr>
      <vt:lpstr>Q1: Does Rust help Linux become safer? (RQ2)</vt:lpstr>
      <vt:lpstr>PowerPoint 演示文稿</vt:lpstr>
      <vt:lpstr>Q2: Does Rust bring additional overhead? (RQ2)</vt:lpstr>
      <vt:lpstr>Q2: Does Rust bring additional overhead? (RQ2)</vt:lpstr>
      <vt:lpstr>Q2: Does Rust bring additional overhead? (RQ2)</vt:lpstr>
      <vt:lpstr>Q2: Does Rust bring additional overhead? (RQ2)</vt:lpstr>
      <vt:lpstr>Q2: Does Rust bring additional overhead? (RQ2)</vt:lpstr>
      <vt:lpstr>Q2: Does Rust bring additional overhead? (RQ2)</vt:lpstr>
      <vt:lpstr>Q2: Does Rust bring additional overhead? (RQ2)</vt:lpstr>
      <vt:lpstr>Q2: Does Rust bring additional overhead? (RQ2)</vt:lpstr>
      <vt:lpstr>Q2: Does Rust bring additional overhead? (RQ2)</vt:lpstr>
      <vt:lpstr>RQ3: what are the lessons learned from RFL? </vt:lpstr>
      <vt:lpstr>Takeaways </vt:lpstr>
      <vt:lpstr>Shout out to the RROS team and my advisors!</vt:lpstr>
      <vt:lpstr>Thanks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高效联邦学习算法与系统设计 Algorithm and System Design for Efficient Federated Learning</dc:title>
  <dc:creator>Cai Dongqi</dc:creator>
  <cp:lastModifiedBy>Xu Mengwei</cp:lastModifiedBy>
  <cp:revision>527</cp:revision>
  <dcterms:created xsi:type="dcterms:W3CDTF">2023-09-05T08:30:11Z</dcterms:created>
  <dcterms:modified xsi:type="dcterms:W3CDTF">2024-07-14T06:28:52Z</dcterms:modified>
</cp:coreProperties>
</file>